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D1A16-DB48-4544-AB89-E1348E212D5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84A1449-8666-C24F-95FE-E7F0D637CB25}">
      <dgm:prSet/>
      <dgm:spPr/>
      <dgm:t>
        <a:bodyPr/>
        <a:lstStyle/>
        <a:p>
          <a:pPr rtl="0"/>
          <a:r>
            <a:rPr lang="fr-FR" b="1" dirty="0" smtClean="0"/>
            <a:t>Modelés et processus d’érosion</a:t>
          </a:r>
          <a:endParaRPr lang="fr-FR" dirty="0"/>
        </a:p>
      </dgm:t>
    </dgm:pt>
    <dgm:pt modelId="{FA46EA4E-D8D6-E44B-9820-9EE54D60B134}" type="parTrans" cxnId="{F13567C2-E8A2-4740-AB78-12FA6F138ECE}">
      <dgm:prSet/>
      <dgm:spPr/>
      <dgm:t>
        <a:bodyPr/>
        <a:lstStyle/>
        <a:p>
          <a:endParaRPr lang="fr-FR"/>
        </a:p>
      </dgm:t>
    </dgm:pt>
    <dgm:pt modelId="{3120EC14-72F4-3F43-8A4D-BC644E140970}" type="sibTrans" cxnId="{F13567C2-E8A2-4740-AB78-12FA6F138ECE}">
      <dgm:prSet/>
      <dgm:spPr/>
      <dgm:t>
        <a:bodyPr/>
        <a:lstStyle/>
        <a:p>
          <a:endParaRPr lang="fr-FR"/>
        </a:p>
      </dgm:t>
    </dgm:pt>
    <dgm:pt modelId="{E68518FF-1011-9F47-9441-57BE0ACA21C8}" type="pres">
      <dgm:prSet presAssocID="{93ED1A16-DB48-4544-AB89-E1348E212D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5D9008EA-08E6-CF4E-8D5C-4ED482B6FDF0}" type="pres">
      <dgm:prSet presAssocID="{A84A1449-8666-C24F-95FE-E7F0D637CB25}" presName="hierRoot1" presStyleCnt="0">
        <dgm:presLayoutVars>
          <dgm:hierBranch val="init"/>
        </dgm:presLayoutVars>
      </dgm:prSet>
      <dgm:spPr/>
    </dgm:pt>
    <dgm:pt modelId="{E90AFA5A-9454-A549-B08E-61EBA48B1ED1}" type="pres">
      <dgm:prSet presAssocID="{A84A1449-8666-C24F-95FE-E7F0D637CB25}" presName="rootComposite1" presStyleCnt="0"/>
      <dgm:spPr/>
    </dgm:pt>
    <dgm:pt modelId="{00B8F3AA-0A16-3A44-8333-B63D9B88B77D}" type="pres">
      <dgm:prSet presAssocID="{A84A1449-8666-C24F-95FE-E7F0D637CB25}" presName="rootText1" presStyleLbl="node0" presStyleIdx="0" presStyleCnt="1" custScaleX="17013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0B184C7-CFCB-144E-82B1-18E57B352F83}" type="pres">
      <dgm:prSet presAssocID="{A84A1449-8666-C24F-95FE-E7F0D637CB2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DCAD543A-D497-D344-9F82-456866BC8A9C}" type="pres">
      <dgm:prSet presAssocID="{A84A1449-8666-C24F-95FE-E7F0D637CB25}" presName="hierChild2" presStyleCnt="0"/>
      <dgm:spPr/>
    </dgm:pt>
    <dgm:pt modelId="{E1B3B956-7EEF-E547-BD80-0653B2B6DAD2}" type="pres">
      <dgm:prSet presAssocID="{A84A1449-8666-C24F-95FE-E7F0D637CB25}" presName="hierChild3" presStyleCnt="0"/>
      <dgm:spPr/>
    </dgm:pt>
  </dgm:ptLst>
  <dgm:cxnLst>
    <dgm:cxn modelId="{6EC57EE0-3AB2-4DE2-A386-406792B878A3}" type="presOf" srcId="{A84A1449-8666-C24F-95FE-E7F0D637CB25}" destId="{00B8F3AA-0A16-3A44-8333-B63D9B88B77D}" srcOrd="0" destOrd="0" presId="urn:microsoft.com/office/officeart/2005/8/layout/orgChart1"/>
    <dgm:cxn modelId="{BF77CE12-1EC2-4F8C-9FDF-DF358D5DBBA2}" type="presOf" srcId="{93ED1A16-DB48-4544-AB89-E1348E212D53}" destId="{E68518FF-1011-9F47-9441-57BE0ACA21C8}" srcOrd="0" destOrd="0" presId="urn:microsoft.com/office/officeart/2005/8/layout/orgChart1"/>
    <dgm:cxn modelId="{F13567C2-E8A2-4740-AB78-12FA6F138ECE}" srcId="{93ED1A16-DB48-4544-AB89-E1348E212D53}" destId="{A84A1449-8666-C24F-95FE-E7F0D637CB25}" srcOrd="0" destOrd="0" parTransId="{FA46EA4E-D8D6-E44B-9820-9EE54D60B134}" sibTransId="{3120EC14-72F4-3F43-8A4D-BC644E140970}"/>
    <dgm:cxn modelId="{B9A9D42D-C576-4650-B0A3-EF116E529F7D}" type="presOf" srcId="{A84A1449-8666-C24F-95FE-E7F0D637CB25}" destId="{60B184C7-CFCB-144E-82B1-18E57B352F83}" srcOrd="1" destOrd="0" presId="urn:microsoft.com/office/officeart/2005/8/layout/orgChart1"/>
    <dgm:cxn modelId="{6689274C-5F7B-42CB-958A-051633F59DEE}" type="presParOf" srcId="{E68518FF-1011-9F47-9441-57BE0ACA21C8}" destId="{5D9008EA-08E6-CF4E-8D5C-4ED482B6FDF0}" srcOrd="0" destOrd="0" presId="urn:microsoft.com/office/officeart/2005/8/layout/orgChart1"/>
    <dgm:cxn modelId="{001DAC59-D663-49B1-B43B-E9D1A2067671}" type="presParOf" srcId="{5D9008EA-08E6-CF4E-8D5C-4ED482B6FDF0}" destId="{E90AFA5A-9454-A549-B08E-61EBA48B1ED1}" srcOrd="0" destOrd="0" presId="urn:microsoft.com/office/officeart/2005/8/layout/orgChart1"/>
    <dgm:cxn modelId="{81BA194F-ED08-4E7B-9B4E-9057BB55D0E0}" type="presParOf" srcId="{E90AFA5A-9454-A549-B08E-61EBA48B1ED1}" destId="{00B8F3AA-0A16-3A44-8333-B63D9B88B77D}" srcOrd="0" destOrd="0" presId="urn:microsoft.com/office/officeart/2005/8/layout/orgChart1"/>
    <dgm:cxn modelId="{5C7B5AF9-36B7-4888-AC3E-D5C021F582FE}" type="presParOf" srcId="{E90AFA5A-9454-A549-B08E-61EBA48B1ED1}" destId="{60B184C7-CFCB-144E-82B1-18E57B352F83}" srcOrd="1" destOrd="0" presId="urn:microsoft.com/office/officeart/2005/8/layout/orgChart1"/>
    <dgm:cxn modelId="{2D689BEB-AB77-48D4-BA41-329D8BD78B39}" type="presParOf" srcId="{5D9008EA-08E6-CF4E-8D5C-4ED482B6FDF0}" destId="{DCAD543A-D497-D344-9F82-456866BC8A9C}" srcOrd="1" destOrd="0" presId="urn:microsoft.com/office/officeart/2005/8/layout/orgChart1"/>
    <dgm:cxn modelId="{1AF4A45C-CDC7-4B0E-A323-013CA2027AE6}" type="presParOf" srcId="{5D9008EA-08E6-CF4E-8D5C-4ED482B6FDF0}" destId="{E1B3B956-7EEF-E547-BD80-0653B2B6DAD2}" srcOrd="2" destOrd="0" presId="urn:microsoft.com/office/officeart/2005/8/layout/orgChart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ED1A16-DB48-4544-AB89-E1348E212D53}" type="doc">
      <dgm:prSet loTypeId="urn:microsoft.com/office/officeart/2005/8/layout/orgChart1" loCatId="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A84A1449-8666-C24F-95FE-E7F0D637CB25}">
      <dgm:prSet/>
      <dgm:spPr/>
      <dgm:t>
        <a:bodyPr/>
        <a:lstStyle/>
        <a:p>
          <a:pPr rtl="0"/>
          <a:r>
            <a:rPr lang="fr-FR" b="1" dirty="0" smtClean="0"/>
            <a:t>Modelés et processus d’érosion</a:t>
          </a:r>
          <a:endParaRPr lang="fr-FR" dirty="0"/>
        </a:p>
      </dgm:t>
    </dgm:pt>
    <dgm:pt modelId="{FA46EA4E-D8D6-E44B-9820-9EE54D60B134}" type="parTrans" cxnId="{F13567C2-E8A2-4740-AB78-12FA6F138ECE}">
      <dgm:prSet/>
      <dgm:spPr/>
      <dgm:t>
        <a:bodyPr/>
        <a:lstStyle/>
        <a:p>
          <a:endParaRPr lang="fr-FR"/>
        </a:p>
      </dgm:t>
    </dgm:pt>
    <dgm:pt modelId="{3120EC14-72F4-3F43-8A4D-BC644E140970}" type="sibTrans" cxnId="{F13567C2-E8A2-4740-AB78-12FA6F138ECE}">
      <dgm:prSet/>
      <dgm:spPr/>
      <dgm:t>
        <a:bodyPr/>
        <a:lstStyle/>
        <a:p>
          <a:endParaRPr lang="fr-FR"/>
        </a:p>
      </dgm:t>
    </dgm:pt>
    <dgm:pt modelId="{BADF4C82-03F3-654C-92D8-B4D7E2786B87}">
      <dgm:prSet/>
      <dgm:spPr/>
      <dgm:t>
        <a:bodyPr/>
        <a:lstStyle/>
        <a:p>
          <a:pPr rtl="0"/>
          <a:r>
            <a:rPr lang="fr-FR" dirty="0" smtClean="0"/>
            <a:t>Modelés et processus d’érosion liés au vent</a:t>
          </a:r>
          <a:endParaRPr lang="fr-FR" dirty="0"/>
        </a:p>
      </dgm:t>
    </dgm:pt>
    <dgm:pt modelId="{9B516E24-C95A-0B46-A2C8-19BBE791243B}" type="parTrans" cxnId="{7DC2C473-80A8-6F4A-9ABB-213F4906A1B8}">
      <dgm:prSet/>
      <dgm:spPr/>
      <dgm:t>
        <a:bodyPr/>
        <a:lstStyle/>
        <a:p>
          <a:endParaRPr lang="fr-FR"/>
        </a:p>
      </dgm:t>
    </dgm:pt>
    <dgm:pt modelId="{18CAE8C1-C6C7-0144-809C-950196A889EE}" type="sibTrans" cxnId="{7DC2C473-80A8-6F4A-9ABB-213F4906A1B8}">
      <dgm:prSet/>
      <dgm:spPr/>
      <dgm:t>
        <a:bodyPr/>
        <a:lstStyle/>
        <a:p>
          <a:endParaRPr lang="fr-FR"/>
        </a:p>
      </dgm:t>
    </dgm:pt>
    <dgm:pt modelId="{2C83D546-5279-AB46-8C80-37C1BC5109B7}">
      <dgm:prSet/>
      <dgm:spPr/>
      <dgm:t>
        <a:bodyPr/>
        <a:lstStyle/>
        <a:p>
          <a:pPr rtl="0"/>
          <a:r>
            <a:rPr lang="fr-FR" dirty="0" smtClean="0"/>
            <a:t>Modelés et </a:t>
          </a:r>
          <a:r>
            <a:rPr lang="fr-FR" b="1" dirty="0" smtClean="0"/>
            <a:t>processus d’érosion liés à l’eau</a:t>
          </a:r>
          <a:endParaRPr lang="fr-FR" dirty="0"/>
        </a:p>
      </dgm:t>
    </dgm:pt>
    <dgm:pt modelId="{67604897-53CC-C44E-8EA3-75B38736C064}" type="parTrans" cxnId="{B9A4E45B-ADE3-8746-B4CA-2F33CB799E0B}">
      <dgm:prSet/>
      <dgm:spPr/>
      <dgm:t>
        <a:bodyPr/>
        <a:lstStyle/>
        <a:p>
          <a:endParaRPr lang="fr-FR"/>
        </a:p>
      </dgm:t>
    </dgm:pt>
    <dgm:pt modelId="{133C6576-D89A-A744-9B29-B0FA016BFA60}" type="sibTrans" cxnId="{B9A4E45B-ADE3-8746-B4CA-2F33CB799E0B}">
      <dgm:prSet/>
      <dgm:spPr/>
      <dgm:t>
        <a:bodyPr/>
        <a:lstStyle/>
        <a:p>
          <a:endParaRPr lang="fr-FR"/>
        </a:p>
      </dgm:t>
    </dgm:pt>
    <dgm:pt modelId="{E68518FF-1011-9F47-9441-57BE0ACA21C8}" type="pres">
      <dgm:prSet presAssocID="{93ED1A16-DB48-4544-AB89-E1348E212D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5D9008EA-08E6-CF4E-8D5C-4ED482B6FDF0}" type="pres">
      <dgm:prSet presAssocID="{A84A1449-8666-C24F-95FE-E7F0D637CB25}" presName="hierRoot1" presStyleCnt="0">
        <dgm:presLayoutVars>
          <dgm:hierBranch val="init"/>
        </dgm:presLayoutVars>
      </dgm:prSet>
      <dgm:spPr/>
    </dgm:pt>
    <dgm:pt modelId="{E90AFA5A-9454-A549-B08E-61EBA48B1ED1}" type="pres">
      <dgm:prSet presAssocID="{A84A1449-8666-C24F-95FE-E7F0D637CB25}" presName="rootComposite1" presStyleCnt="0"/>
      <dgm:spPr/>
    </dgm:pt>
    <dgm:pt modelId="{00B8F3AA-0A16-3A44-8333-B63D9B88B77D}" type="pres">
      <dgm:prSet presAssocID="{A84A1449-8666-C24F-95FE-E7F0D637CB25}" presName="rootText1" presStyleLbl="node0" presStyleIdx="0" presStyleCnt="1" custScaleX="23850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0B184C7-CFCB-144E-82B1-18E57B352F83}" type="pres">
      <dgm:prSet presAssocID="{A84A1449-8666-C24F-95FE-E7F0D637CB2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DCAD543A-D497-D344-9F82-456866BC8A9C}" type="pres">
      <dgm:prSet presAssocID="{A84A1449-8666-C24F-95FE-E7F0D637CB25}" presName="hierChild2" presStyleCnt="0"/>
      <dgm:spPr/>
    </dgm:pt>
    <dgm:pt modelId="{E06D72B7-2BCC-2C48-B85B-DE5FA8B3E141}" type="pres">
      <dgm:prSet presAssocID="{9B516E24-C95A-0B46-A2C8-19BBE791243B}" presName="Name37" presStyleLbl="parChTrans1D2" presStyleIdx="0" presStyleCnt="2"/>
      <dgm:spPr/>
      <dgm:t>
        <a:bodyPr/>
        <a:lstStyle/>
        <a:p>
          <a:endParaRPr lang="fr-FR"/>
        </a:p>
      </dgm:t>
    </dgm:pt>
    <dgm:pt modelId="{72330902-95F6-7C47-8F53-2FCEA71874A1}" type="pres">
      <dgm:prSet presAssocID="{BADF4C82-03F3-654C-92D8-B4D7E2786B87}" presName="hierRoot2" presStyleCnt="0">
        <dgm:presLayoutVars>
          <dgm:hierBranch val="init"/>
        </dgm:presLayoutVars>
      </dgm:prSet>
      <dgm:spPr/>
    </dgm:pt>
    <dgm:pt modelId="{B91A88A9-629D-BE42-80D6-18869A9D5FCC}" type="pres">
      <dgm:prSet presAssocID="{BADF4C82-03F3-654C-92D8-B4D7E2786B87}" presName="rootComposite" presStyleCnt="0"/>
      <dgm:spPr/>
    </dgm:pt>
    <dgm:pt modelId="{36749604-9E2A-8E4E-B6A2-DFB4F9B09B41}" type="pres">
      <dgm:prSet presAssocID="{BADF4C82-03F3-654C-92D8-B4D7E2786B8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746F97B-5BAC-AD49-9070-B74B004928EC}" type="pres">
      <dgm:prSet presAssocID="{BADF4C82-03F3-654C-92D8-B4D7E2786B87}" presName="rootConnector" presStyleLbl="node2" presStyleIdx="0" presStyleCnt="2"/>
      <dgm:spPr/>
      <dgm:t>
        <a:bodyPr/>
        <a:lstStyle/>
        <a:p>
          <a:endParaRPr lang="fr-FR"/>
        </a:p>
      </dgm:t>
    </dgm:pt>
    <dgm:pt modelId="{199AE9B5-FDA4-1448-84C6-BDA2CB9499B0}" type="pres">
      <dgm:prSet presAssocID="{BADF4C82-03F3-654C-92D8-B4D7E2786B87}" presName="hierChild4" presStyleCnt="0"/>
      <dgm:spPr/>
    </dgm:pt>
    <dgm:pt modelId="{17DDE88F-4226-E646-9F74-F779350F98A2}" type="pres">
      <dgm:prSet presAssocID="{BADF4C82-03F3-654C-92D8-B4D7E2786B87}" presName="hierChild5" presStyleCnt="0"/>
      <dgm:spPr/>
    </dgm:pt>
    <dgm:pt modelId="{B12F769F-5F3B-1D47-982D-6AC12004DC82}" type="pres">
      <dgm:prSet presAssocID="{67604897-53CC-C44E-8EA3-75B38736C064}" presName="Name37" presStyleLbl="parChTrans1D2" presStyleIdx="1" presStyleCnt="2"/>
      <dgm:spPr/>
      <dgm:t>
        <a:bodyPr/>
        <a:lstStyle/>
        <a:p>
          <a:endParaRPr lang="fr-FR"/>
        </a:p>
      </dgm:t>
    </dgm:pt>
    <dgm:pt modelId="{367C5BEF-BFBC-C34C-A126-F0F28C546132}" type="pres">
      <dgm:prSet presAssocID="{2C83D546-5279-AB46-8C80-37C1BC5109B7}" presName="hierRoot2" presStyleCnt="0">
        <dgm:presLayoutVars>
          <dgm:hierBranch val="init"/>
        </dgm:presLayoutVars>
      </dgm:prSet>
      <dgm:spPr/>
    </dgm:pt>
    <dgm:pt modelId="{D5587561-F98A-3544-A23A-E3E0D0A5F294}" type="pres">
      <dgm:prSet presAssocID="{2C83D546-5279-AB46-8C80-37C1BC5109B7}" presName="rootComposite" presStyleCnt="0"/>
      <dgm:spPr/>
    </dgm:pt>
    <dgm:pt modelId="{9783430A-B9DE-314E-8D31-A0374EDB409D}" type="pres">
      <dgm:prSet presAssocID="{2C83D546-5279-AB46-8C80-37C1BC5109B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1E90694-5DF5-E14F-BE0F-D53738134F5A}" type="pres">
      <dgm:prSet presAssocID="{2C83D546-5279-AB46-8C80-37C1BC5109B7}" presName="rootConnector" presStyleLbl="node2" presStyleIdx="1" presStyleCnt="2"/>
      <dgm:spPr/>
      <dgm:t>
        <a:bodyPr/>
        <a:lstStyle/>
        <a:p>
          <a:endParaRPr lang="fr-FR"/>
        </a:p>
      </dgm:t>
    </dgm:pt>
    <dgm:pt modelId="{4F853A61-14E1-D249-B7B0-E76FC52A9F1F}" type="pres">
      <dgm:prSet presAssocID="{2C83D546-5279-AB46-8C80-37C1BC5109B7}" presName="hierChild4" presStyleCnt="0"/>
      <dgm:spPr/>
    </dgm:pt>
    <dgm:pt modelId="{8F0BD6CA-B89C-9A4C-99A2-ACD9B820FBB7}" type="pres">
      <dgm:prSet presAssocID="{2C83D546-5279-AB46-8C80-37C1BC5109B7}" presName="hierChild5" presStyleCnt="0"/>
      <dgm:spPr/>
    </dgm:pt>
    <dgm:pt modelId="{E1B3B956-7EEF-E547-BD80-0653B2B6DAD2}" type="pres">
      <dgm:prSet presAssocID="{A84A1449-8666-C24F-95FE-E7F0D637CB25}" presName="hierChild3" presStyleCnt="0"/>
      <dgm:spPr/>
    </dgm:pt>
  </dgm:ptLst>
  <dgm:cxnLst>
    <dgm:cxn modelId="{B9A4E45B-ADE3-8746-B4CA-2F33CB799E0B}" srcId="{A84A1449-8666-C24F-95FE-E7F0D637CB25}" destId="{2C83D546-5279-AB46-8C80-37C1BC5109B7}" srcOrd="1" destOrd="0" parTransId="{67604897-53CC-C44E-8EA3-75B38736C064}" sibTransId="{133C6576-D89A-A744-9B29-B0FA016BFA60}"/>
    <dgm:cxn modelId="{F13567C2-E8A2-4740-AB78-12FA6F138ECE}" srcId="{93ED1A16-DB48-4544-AB89-E1348E212D53}" destId="{A84A1449-8666-C24F-95FE-E7F0D637CB25}" srcOrd="0" destOrd="0" parTransId="{FA46EA4E-D8D6-E44B-9820-9EE54D60B134}" sibTransId="{3120EC14-72F4-3F43-8A4D-BC644E140970}"/>
    <dgm:cxn modelId="{3B18AD18-7B68-47ED-8F79-364D4BAD7E6E}" type="presOf" srcId="{BADF4C82-03F3-654C-92D8-B4D7E2786B87}" destId="{A746F97B-5BAC-AD49-9070-B74B004928EC}" srcOrd="1" destOrd="0" presId="urn:microsoft.com/office/officeart/2005/8/layout/orgChart1"/>
    <dgm:cxn modelId="{1521F006-3919-42A1-BA24-DBA5D94CD41C}" type="presOf" srcId="{9B516E24-C95A-0B46-A2C8-19BBE791243B}" destId="{E06D72B7-2BCC-2C48-B85B-DE5FA8B3E141}" srcOrd="0" destOrd="0" presId="urn:microsoft.com/office/officeart/2005/8/layout/orgChart1"/>
    <dgm:cxn modelId="{DF0509A2-D280-4EB9-98AA-CD53F763A7E8}" type="presOf" srcId="{2C83D546-5279-AB46-8C80-37C1BC5109B7}" destId="{9783430A-B9DE-314E-8D31-A0374EDB409D}" srcOrd="0" destOrd="0" presId="urn:microsoft.com/office/officeart/2005/8/layout/orgChart1"/>
    <dgm:cxn modelId="{11FA5A06-D20A-49C8-A5EE-346215964DDD}" type="presOf" srcId="{A84A1449-8666-C24F-95FE-E7F0D637CB25}" destId="{00B8F3AA-0A16-3A44-8333-B63D9B88B77D}" srcOrd="0" destOrd="0" presId="urn:microsoft.com/office/officeart/2005/8/layout/orgChart1"/>
    <dgm:cxn modelId="{A2B0F27B-2061-4044-B0C0-F06F35160C43}" type="presOf" srcId="{93ED1A16-DB48-4544-AB89-E1348E212D53}" destId="{E68518FF-1011-9F47-9441-57BE0ACA21C8}" srcOrd="0" destOrd="0" presId="urn:microsoft.com/office/officeart/2005/8/layout/orgChart1"/>
    <dgm:cxn modelId="{D6DE0188-92EB-4C12-BEA7-A56B9FD59A49}" type="presOf" srcId="{A84A1449-8666-C24F-95FE-E7F0D637CB25}" destId="{60B184C7-CFCB-144E-82B1-18E57B352F83}" srcOrd="1" destOrd="0" presId="urn:microsoft.com/office/officeart/2005/8/layout/orgChart1"/>
    <dgm:cxn modelId="{085E56D4-2A3D-465F-BD20-A0D792DF9E0D}" type="presOf" srcId="{BADF4C82-03F3-654C-92D8-B4D7E2786B87}" destId="{36749604-9E2A-8E4E-B6A2-DFB4F9B09B41}" srcOrd="0" destOrd="0" presId="urn:microsoft.com/office/officeart/2005/8/layout/orgChart1"/>
    <dgm:cxn modelId="{D99061CC-B589-4ABE-B779-124493C7D4E6}" type="presOf" srcId="{67604897-53CC-C44E-8EA3-75B38736C064}" destId="{B12F769F-5F3B-1D47-982D-6AC12004DC82}" srcOrd="0" destOrd="0" presId="urn:microsoft.com/office/officeart/2005/8/layout/orgChart1"/>
    <dgm:cxn modelId="{7DC2C473-80A8-6F4A-9ABB-213F4906A1B8}" srcId="{A84A1449-8666-C24F-95FE-E7F0D637CB25}" destId="{BADF4C82-03F3-654C-92D8-B4D7E2786B87}" srcOrd="0" destOrd="0" parTransId="{9B516E24-C95A-0B46-A2C8-19BBE791243B}" sibTransId="{18CAE8C1-C6C7-0144-809C-950196A889EE}"/>
    <dgm:cxn modelId="{4D6EC165-C0D1-4EEF-8E1D-F5E77ED6091B}" type="presOf" srcId="{2C83D546-5279-AB46-8C80-37C1BC5109B7}" destId="{01E90694-5DF5-E14F-BE0F-D53738134F5A}" srcOrd="1" destOrd="0" presId="urn:microsoft.com/office/officeart/2005/8/layout/orgChart1"/>
    <dgm:cxn modelId="{490540C3-1BE1-4671-ACD6-7F61C243396D}" type="presParOf" srcId="{E68518FF-1011-9F47-9441-57BE0ACA21C8}" destId="{5D9008EA-08E6-CF4E-8D5C-4ED482B6FDF0}" srcOrd="0" destOrd="0" presId="urn:microsoft.com/office/officeart/2005/8/layout/orgChart1"/>
    <dgm:cxn modelId="{43FB7017-5CFA-4A7E-AB9B-F1F4E4A04FC2}" type="presParOf" srcId="{5D9008EA-08E6-CF4E-8D5C-4ED482B6FDF0}" destId="{E90AFA5A-9454-A549-B08E-61EBA48B1ED1}" srcOrd="0" destOrd="0" presId="urn:microsoft.com/office/officeart/2005/8/layout/orgChart1"/>
    <dgm:cxn modelId="{E49909DF-7E0A-4E9E-B5C2-E6299B794543}" type="presParOf" srcId="{E90AFA5A-9454-A549-B08E-61EBA48B1ED1}" destId="{00B8F3AA-0A16-3A44-8333-B63D9B88B77D}" srcOrd="0" destOrd="0" presId="urn:microsoft.com/office/officeart/2005/8/layout/orgChart1"/>
    <dgm:cxn modelId="{78751B86-1200-4A89-BEAE-9F36D59A75E1}" type="presParOf" srcId="{E90AFA5A-9454-A549-B08E-61EBA48B1ED1}" destId="{60B184C7-CFCB-144E-82B1-18E57B352F83}" srcOrd="1" destOrd="0" presId="urn:microsoft.com/office/officeart/2005/8/layout/orgChart1"/>
    <dgm:cxn modelId="{E0743B99-FA9B-459F-A790-A21287BD74A1}" type="presParOf" srcId="{5D9008EA-08E6-CF4E-8D5C-4ED482B6FDF0}" destId="{DCAD543A-D497-D344-9F82-456866BC8A9C}" srcOrd="1" destOrd="0" presId="urn:microsoft.com/office/officeart/2005/8/layout/orgChart1"/>
    <dgm:cxn modelId="{863FBC6D-633C-4B63-A8F3-5451E7A2DBF9}" type="presParOf" srcId="{DCAD543A-D497-D344-9F82-456866BC8A9C}" destId="{E06D72B7-2BCC-2C48-B85B-DE5FA8B3E141}" srcOrd="0" destOrd="0" presId="urn:microsoft.com/office/officeart/2005/8/layout/orgChart1"/>
    <dgm:cxn modelId="{98C2FEBD-6016-46DE-9AED-234B89AF867C}" type="presParOf" srcId="{DCAD543A-D497-D344-9F82-456866BC8A9C}" destId="{72330902-95F6-7C47-8F53-2FCEA71874A1}" srcOrd="1" destOrd="0" presId="urn:microsoft.com/office/officeart/2005/8/layout/orgChart1"/>
    <dgm:cxn modelId="{BA880ECD-C069-4732-9DEC-3C4CD48E7AE5}" type="presParOf" srcId="{72330902-95F6-7C47-8F53-2FCEA71874A1}" destId="{B91A88A9-629D-BE42-80D6-18869A9D5FCC}" srcOrd="0" destOrd="0" presId="urn:microsoft.com/office/officeart/2005/8/layout/orgChart1"/>
    <dgm:cxn modelId="{DBB10387-39B2-4369-90DA-4CC0CF1FDFC6}" type="presParOf" srcId="{B91A88A9-629D-BE42-80D6-18869A9D5FCC}" destId="{36749604-9E2A-8E4E-B6A2-DFB4F9B09B41}" srcOrd="0" destOrd="0" presId="urn:microsoft.com/office/officeart/2005/8/layout/orgChart1"/>
    <dgm:cxn modelId="{8E128416-7AC6-43E3-BCA8-F78891509033}" type="presParOf" srcId="{B91A88A9-629D-BE42-80D6-18869A9D5FCC}" destId="{A746F97B-5BAC-AD49-9070-B74B004928EC}" srcOrd="1" destOrd="0" presId="urn:microsoft.com/office/officeart/2005/8/layout/orgChart1"/>
    <dgm:cxn modelId="{F54D9FE8-39FE-4CD5-9A41-1930CBF34952}" type="presParOf" srcId="{72330902-95F6-7C47-8F53-2FCEA71874A1}" destId="{199AE9B5-FDA4-1448-84C6-BDA2CB9499B0}" srcOrd="1" destOrd="0" presId="urn:microsoft.com/office/officeart/2005/8/layout/orgChart1"/>
    <dgm:cxn modelId="{31C63F31-0C59-4F0D-9712-E5906EA2661B}" type="presParOf" srcId="{72330902-95F6-7C47-8F53-2FCEA71874A1}" destId="{17DDE88F-4226-E646-9F74-F779350F98A2}" srcOrd="2" destOrd="0" presId="urn:microsoft.com/office/officeart/2005/8/layout/orgChart1"/>
    <dgm:cxn modelId="{297A85AC-A490-4D20-A752-06CBD667D5F4}" type="presParOf" srcId="{DCAD543A-D497-D344-9F82-456866BC8A9C}" destId="{B12F769F-5F3B-1D47-982D-6AC12004DC82}" srcOrd="2" destOrd="0" presId="urn:microsoft.com/office/officeart/2005/8/layout/orgChart1"/>
    <dgm:cxn modelId="{10571B4A-ACB0-4F76-BE3B-6F8C0CE0AAAC}" type="presParOf" srcId="{DCAD543A-D497-D344-9F82-456866BC8A9C}" destId="{367C5BEF-BFBC-C34C-A126-F0F28C546132}" srcOrd="3" destOrd="0" presId="urn:microsoft.com/office/officeart/2005/8/layout/orgChart1"/>
    <dgm:cxn modelId="{06516AA8-2A38-4272-AB1A-3D87C48E5A48}" type="presParOf" srcId="{367C5BEF-BFBC-C34C-A126-F0F28C546132}" destId="{D5587561-F98A-3544-A23A-E3E0D0A5F294}" srcOrd="0" destOrd="0" presId="urn:microsoft.com/office/officeart/2005/8/layout/orgChart1"/>
    <dgm:cxn modelId="{CD7638DC-134E-4A88-972A-C444EFD5C8AB}" type="presParOf" srcId="{D5587561-F98A-3544-A23A-E3E0D0A5F294}" destId="{9783430A-B9DE-314E-8D31-A0374EDB409D}" srcOrd="0" destOrd="0" presId="urn:microsoft.com/office/officeart/2005/8/layout/orgChart1"/>
    <dgm:cxn modelId="{BB1ACEBC-EED5-4CE8-BCC9-DB830D0F9D28}" type="presParOf" srcId="{D5587561-F98A-3544-A23A-E3E0D0A5F294}" destId="{01E90694-5DF5-E14F-BE0F-D53738134F5A}" srcOrd="1" destOrd="0" presId="urn:microsoft.com/office/officeart/2005/8/layout/orgChart1"/>
    <dgm:cxn modelId="{6C8493D4-9AB1-419C-828B-A19378494CBB}" type="presParOf" srcId="{367C5BEF-BFBC-C34C-A126-F0F28C546132}" destId="{4F853A61-14E1-D249-B7B0-E76FC52A9F1F}" srcOrd="1" destOrd="0" presId="urn:microsoft.com/office/officeart/2005/8/layout/orgChart1"/>
    <dgm:cxn modelId="{B44DF967-64E6-474B-B182-07A669D72B06}" type="presParOf" srcId="{367C5BEF-BFBC-C34C-A126-F0F28C546132}" destId="{8F0BD6CA-B89C-9A4C-99A2-ACD9B820FBB7}" srcOrd="2" destOrd="0" presId="urn:microsoft.com/office/officeart/2005/8/layout/orgChart1"/>
    <dgm:cxn modelId="{987C02F3-6FBD-42AE-9E95-A1047EEF5131}" type="presParOf" srcId="{5D9008EA-08E6-CF4E-8D5C-4ED482B6FDF0}" destId="{E1B3B956-7EEF-E547-BD80-0653B2B6DAD2}" srcOrd="2" destOrd="0" presId="urn:microsoft.com/office/officeart/2005/8/layout/orgChart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ED1A16-DB48-4544-AB89-E1348E212D53}" type="doc">
      <dgm:prSet loTypeId="urn:microsoft.com/office/officeart/2005/8/layout/orgChart1" loCatId="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A84A1449-8666-C24F-95FE-E7F0D637CB25}">
      <dgm:prSet/>
      <dgm:spPr/>
      <dgm:t>
        <a:bodyPr/>
        <a:lstStyle/>
        <a:p>
          <a:pPr rtl="0"/>
          <a:r>
            <a:rPr lang="fr-FR" b="1" dirty="0" smtClean="0"/>
            <a:t> I ) Modelés et processus d’érosion liés au vent</a:t>
          </a:r>
          <a:endParaRPr lang="fr-FR" dirty="0"/>
        </a:p>
      </dgm:t>
    </dgm:pt>
    <dgm:pt modelId="{FA46EA4E-D8D6-E44B-9820-9EE54D60B134}" type="parTrans" cxnId="{F13567C2-E8A2-4740-AB78-12FA6F138ECE}">
      <dgm:prSet/>
      <dgm:spPr/>
      <dgm:t>
        <a:bodyPr/>
        <a:lstStyle/>
        <a:p>
          <a:endParaRPr lang="fr-FR"/>
        </a:p>
      </dgm:t>
    </dgm:pt>
    <dgm:pt modelId="{3120EC14-72F4-3F43-8A4D-BC644E140970}" type="sibTrans" cxnId="{F13567C2-E8A2-4740-AB78-12FA6F138ECE}">
      <dgm:prSet/>
      <dgm:spPr/>
      <dgm:t>
        <a:bodyPr/>
        <a:lstStyle/>
        <a:p>
          <a:endParaRPr lang="fr-FR"/>
        </a:p>
      </dgm:t>
    </dgm:pt>
    <dgm:pt modelId="{E68518FF-1011-9F47-9441-57BE0ACA21C8}" type="pres">
      <dgm:prSet presAssocID="{93ED1A16-DB48-4544-AB89-E1348E212D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5D9008EA-08E6-CF4E-8D5C-4ED482B6FDF0}" type="pres">
      <dgm:prSet presAssocID="{A84A1449-8666-C24F-95FE-E7F0D637CB25}" presName="hierRoot1" presStyleCnt="0">
        <dgm:presLayoutVars>
          <dgm:hierBranch val="init"/>
        </dgm:presLayoutVars>
      </dgm:prSet>
      <dgm:spPr/>
    </dgm:pt>
    <dgm:pt modelId="{E90AFA5A-9454-A549-B08E-61EBA48B1ED1}" type="pres">
      <dgm:prSet presAssocID="{A84A1449-8666-C24F-95FE-E7F0D637CB25}" presName="rootComposite1" presStyleCnt="0"/>
      <dgm:spPr/>
    </dgm:pt>
    <dgm:pt modelId="{00B8F3AA-0A16-3A44-8333-B63D9B88B77D}" type="pres">
      <dgm:prSet presAssocID="{A84A1449-8666-C24F-95FE-E7F0D637CB25}" presName="rootText1" presStyleLbl="node0" presStyleIdx="0" presStyleCnt="1" custScaleX="23850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0B184C7-CFCB-144E-82B1-18E57B352F83}" type="pres">
      <dgm:prSet presAssocID="{A84A1449-8666-C24F-95FE-E7F0D637CB2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DCAD543A-D497-D344-9F82-456866BC8A9C}" type="pres">
      <dgm:prSet presAssocID="{A84A1449-8666-C24F-95FE-E7F0D637CB25}" presName="hierChild2" presStyleCnt="0"/>
      <dgm:spPr/>
    </dgm:pt>
    <dgm:pt modelId="{E1B3B956-7EEF-E547-BD80-0653B2B6DAD2}" type="pres">
      <dgm:prSet presAssocID="{A84A1449-8666-C24F-95FE-E7F0D637CB25}" presName="hierChild3" presStyleCnt="0"/>
      <dgm:spPr/>
    </dgm:pt>
  </dgm:ptLst>
  <dgm:cxnLst>
    <dgm:cxn modelId="{AA4448CA-6E7E-4559-8FA1-861B21AF8031}" type="presOf" srcId="{A84A1449-8666-C24F-95FE-E7F0D637CB25}" destId="{60B184C7-CFCB-144E-82B1-18E57B352F83}" srcOrd="1" destOrd="0" presId="urn:microsoft.com/office/officeart/2005/8/layout/orgChart1"/>
    <dgm:cxn modelId="{F13567C2-E8A2-4740-AB78-12FA6F138ECE}" srcId="{93ED1A16-DB48-4544-AB89-E1348E212D53}" destId="{A84A1449-8666-C24F-95FE-E7F0D637CB25}" srcOrd="0" destOrd="0" parTransId="{FA46EA4E-D8D6-E44B-9820-9EE54D60B134}" sibTransId="{3120EC14-72F4-3F43-8A4D-BC644E140970}"/>
    <dgm:cxn modelId="{115E2A3A-8381-4D38-B0BE-CFEB7A81943B}" type="presOf" srcId="{A84A1449-8666-C24F-95FE-E7F0D637CB25}" destId="{00B8F3AA-0A16-3A44-8333-B63D9B88B77D}" srcOrd="0" destOrd="0" presId="urn:microsoft.com/office/officeart/2005/8/layout/orgChart1"/>
    <dgm:cxn modelId="{0E34B8E5-E0A7-4B70-873F-92EA400BB170}" type="presOf" srcId="{93ED1A16-DB48-4544-AB89-E1348E212D53}" destId="{E68518FF-1011-9F47-9441-57BE0ACA21C8}" srcOrd="0" destOrd="0" presId="urn:microsoft.com/office/officeart/2005/8/layout/orgChart1"/>
    <dgm:cxn modelId="{7871F536-DF43-44C1-B163-02329797FE52}" type="presParOf" srcId="{E68518FF-1011-9F47-9441-57BE0ACA21C8}" destId="{5D9008EA-08E6-CF4E-8D5C-4ED482B6FDF0}" srcOrd="0" destOrd="0" presId="urn:microsoft.com/office/officeart/2005/8/layout/orgChart1"/>
    <dgm:cxn modelId="{438E2975-E9D7-4D47-8DE8-B3EEC3AE051A}" type="presParOf" srcId="{5D9008EA-08E6-CF4E-8D5C-4ED482B6FDF0}" destId="{E90AFA5A-9454-A549-B08E-61EBA48B1ED1}" srcOrd="0" destOrd="0" presId="urn:microsoft.com/office/officeart/2005/8/layout/orgChart1"/>
    <dgm:cxn modelId="{74087CC1-152C-4F2C-8292-E7A057CDA03C}" type="presParOf" srcId="{E90AFA5A-9454-A549-B08E-61EBA48B1ED1}" destId="{00B8F3AA-0A16-3A44-8333-B63D9B88B77D}" srcOrd="0" destOrd="0" presId="urn:microsoft.com/office/officeart/2005/8/layout/orgChart1"/>
    <dgm:cxn modelId="{2F0C810C-CE63-4712-A056-C2075FDA9357}" type="presParOf" srcId="{E90AFA5A-9454-A549-B08E-61EBA48B1ED1}" destId="{60B184C7-CFCB-144E-82B1-18E57B352F83}" srcOrd="1" destOrd="0" presId="urn:microsoft.com/office/officeart/2005/8/layout/orgChart1"/>
    <dgm:cxn modelId="{7CE81A88-6D6B-4A05-9998-F1523BE77223}" type="presParOf" srcId="{5D9008EA-08E6-CF4E-8D5C-4ED482B6FDF0}" destId="{DCAD543A-D497-D344-9F82-456866BC8A9C}" srcOrd="1" destOrd="0" presId="urn:microsoft.com/office/officeart/2005/8/layout/orgChart1"/>
    <dgm:cxn modelId="{D3DEF19A-76C9-4CF5-93BE-C20E1B20966C}" type="presParOf" srcId="{5D9008EA-08E6-CF4E-8D5C-4ED482B6FDF0}" destId="{E1B3B956-7EEF-E547-BD80-0653B2B6DAD2}" srcOrd="2" destOrd="0" presId="urn:microsoft.com/office/officeart/2005/8/layout/orgChart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ED1A16-DB48-4544-AB89-E1348E212D53}" type="doc">
      <dgm:prSet loTypeId="urn:microsoft.com/office/officeart/2005/8/layout/orgChart1" loCatId="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A84A1449-8666-C24F-95FE-E7F0D637CB25}">
      <dgm:prSet/>
      <dgm:spPr/>
      <dgm:t>
        <a:bodyPr/>
        <a:lstStyle/>
        <a:p>
          <a:pPr rtl="0"/>
          <a:r>
            <a:rPr lang="fr-FR" b="1" dirty="0" smtClean="0"/>
            <a:t> II ) Modelés et processus d’érosion liés à l’eau</a:t>
          </a:r>
          <a:endParaRPr lang="fr-FR" dirty="0"/>
        </a:p>
      </dgm:t>
    </dgm:pt>
    <dgm:pt modelId="{FA46EA4E-D8D6-E44B-9820-9EE54D60B134}" type="parTrans" cxnId="{F13567C2-E8A2-4740-AB78-12FA6F138ECE}">
      <dgm:prSet/>
      <dgm:spPr/>
      <dgm:t>
        <a:bodyPr/>
        <a:lstStyle/>
        <a:p>
          <a:endParaRPr lang="fr-FR"/>
        </a:p>
      </dgm:t>
    </dgm:pt>
    <dgm:pt modelId="{3120EC14-72F4-3F43-8A4D-BC644E140970}" type="sibTrans" cxnId="{F13567C2-E8A2-4740-AB78-12FA6F138ECE}">
      <dgm:prSet/>
      <dgm:spPr/>
      <dgm:t>
        <a:bodyPr/>
        <a:lstStyle/>
        <a:p>
          <a:endParaRPr lang="fr-FR"/>
        </a:p>
      </dgm:t>
    </dgm:pt>
    <dgm:pt modelId="{E68518FF-1011-9F47-9441-57BE0ACA21C8}" type="pres">
      <dgm:prSet presAssocID="{93ED1A16-DB48-4544-AB89-E1348E212D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5D9008EA-08E6-CF4E-8D5C-4ED482B6FDF0}" type="pres">
      <dgm:prSet presAssocID="{A84A1449-8666-C24F-95FE-E7F0D637CB25}" presName="hierRoot1" presStyleCnt="0">
        <dgm:presLayoutVars>
          <dgm:hierBranch val="init"/>
        </dgm:presLayoutVars>
      </dgm:prSet>
      <dgm:spPr/>
    </dgm:pt>
    <dgm:pt modelId="{E90AFA5A-9454-A549-B08E-61EBA48B1ED1}" type="pres">
      <dgm:prSet presAssocID="{A84A1449-8666-C24F-95FE-E7F0D637CB25}" presName="rootComposite1" presStyleCnt="0"/>
      <dgm:spPr/>
    </dgm:pt>
    <dgm:pt modelId="{00B8F3AA-0A16-3A44-8333-B63D9B88B77D}" type="pres">
      <dgm:prSet presAssocID="{A84A1449-8666-C24F-95FE-E7F0D637CB25}" presName="rootText1" presStyleLbl="node0" presStyleIdx="0" presStyleCnt="1" custScaleX="23850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0B184C7-CFCB-144E-82B1-18E57B352F83}" type="pres">
      <dgm:prSet presAssocID="{A84A1449-8666-C24F-95FE-E7F0D637CB25}" presName="rootConnector1" presStyleLbl="node1" presStyleIdx="0" presStyleCnt="0"/>
      <dgm:spPr/>
      <dgm:t>
        <a:bodyPr/>
        <a:lstStyle/>
        <a:p>
          <a:endParaRPr lang="fr-FR"/>
        </a:p>
      </dgm:t>
    </dgm:pt>
    <dgm:pt modelId="{DCAD543A-D497-D344-9F82-456866BC8A9C}" type="pres">
      <dgm:prSet presAssocID="{A84A1449-8666-C24F-95FE-E7F0D637CB25}" presName="hierChild2" presStyleCnt="0"/>
      <dgm:spPr/>
    </dgm:pt>
    <dgm:pt modelId="{E1B3B956-7EEF-E547-BD80-0653B2B6DAD2}" type="pres">
      <dgm:prSet presAssocID="{A84A1449-8666-C24F-95FE-E7F0D637CB25}" presName="hierChild3" presStyleCnt="0"/>
      <dgm:spPr/>
    </dgm:pt>
  </dgm:ptLst>
  <dgm:cxnLst>
    <dgm:cxn modelId="{F13567C2-E8A2-4740-AB78-12FA6F138ECE}" srcId="{93ED1A16-DB48-4544-AB89-E1348E212D53}" destId="{A84A1449-8666-C24F-95FE-E7F0D637CB25}" srcOrd="0" destOrd="0" parTransId="{FA46EA4E-D8D6-E44B-9820-9EE54D60B134}" sibTransId="{3120EC14-72F4-3F43-8A4D-BC644E140970}"/>
    <dgm:cxn modelId="{1ECAC484-E72D-454C-A98E-E06A1D85DC6C}" type="presOf" srcId="{A84A1449-8666-C24F-95FE-E7F0D637CB25}" destId="{60B184C7-CFCB-144E-82B1-18E57B352F83}" srcOrd="1" destOrd="0" presId="urn:microsoft.com/office/officeart/2005/8/layout/orgChart1"/>
    <dgm:cxn modelId="{510436B8-EA1E-42AD-B988-5A77F8CA1454}" type="presOf" srcId="{A84A1449-8666-C24F-95FE-E7F0D637CB25}" destId="{00B8F3AA-0A16-3A44-8333-B63D9B88B77D}" srcOrd="0" destOrd="0" presId="urn:microsoft.com/office/officeart/2005/8/layout/orgChart1"/>
    <dgm:cxn modelId="{5EF73A79-712A-4119-BF33-2ABDE28F5D87}" type="presOf" srcId="{93ED1A16-DB48-4544-AB89-E1348E212D53}" destId="{E68518FF-1011-9F47-9441-57BE0ACA21C8}" srcOrd="0" destOrd="0" presId="urn:microsoft.com/office/officeart/2005/8/layout/orgChart1"/>
    <dgm:cxn modelId="{1F586D29-590C-4542-B360-F6C7ED89E177}" type="presParOf" srcId="{E68518FF-1011-9F47-9441-57BE0ACA21C8}" destId="{5D9008EA-08E6-CF4E-8D5C-4ED482B6FDF0}" srcOrd="0" destOrd="0" presId="urn:microsoft.com/office/officeart/2005/8/layout/orgChart1"/>
    <dgm:cxn modelId="{265F32A8-F1B9-41F4-A490-F79FA61A13EC}" type="presParOf" srcId="{5D9008EA-08E6-CF4E-8D5C-4ED482B6FDF0}" destId="{E90AFA5A-9454-A549-B08E-61EBA48B1ED1}" srcOrd="0" destOrd="0" presId="urn:microsoft.com/office/officeart/2005/8/layout/orgChart1"/>
    <dgm:cxn modelId="{2333C8A8-5F3B-4FAF-AB70-9F90450E0181}" type="presParOf" srcId="{E90AFA5A-9454-A549-B08E-61EBA48B1ED1}" destId="{00B8F3AA-0A16-3A44-8333-B63D9B88B77D}" srcOrd="0" destOrd="0" presId="urn:microsoft.com/office/officeart/2005/8/layout/orgChart1"/>
    <dgm:cxn modelId="{A04A32A7-DB9A-4A3C-87E9-D9508AF41E23}" type="presParOf" srcId="{E90AFA5A-9454-A549-B08E-61EBA48B1ED1}" destId="{60B184C7-CFCB-144E-82B1-18E57B352F83}" srcOrd="1" destOrd="0" presId="urn:microsoft.com/office/officeart/2005/8/layout/orgChart1"/>
    <dgm:cxn modelId="{72960167-F566-40A1-B90C-79091CB48E32}" type="presParOf" srcId="{5D9008EA-08E6-CF4E-8D5C-4ED482B6FDF0}" destId="{DCAD543A-D497-D344-9F82-456866BC8A9C}" srcOrd="1" destOrd="0" presId="urn:microsoft.com/office/officeart/2005/8/layout/orgChart1"/>
    <dgm:cxn modelId="{E1CB0755-B2C4-453F-9BA2-8C0B5BD4FA40}" type="presParOf" srcId="{5D9008EA-08E6-CF4E-8D5C-4ED482B6FDF0}" destId="{E1B3B956-7EEF-E547-BD80-0653B2B6DAD2}" srcOrd="2" destOrd="0" presId="urn:microsoft.com/office/officeart/2005/8/layout/orgChart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10215F-8EFD-4A4C-A108-AEB9B286CAE3}" type="doc">
      <dgm:prSet loTypeId="urn:microsoft.com/office/officeart/2005/8/layout/hierarchy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4EB74E2-D182-C84D-8B07-CC576538FF28}">
      <dgm:prSet phldrT="[Texte]"/>
      <dgm:spPr/>
      <dgm:t>
        <a:bodyPr/>
        <a:lstStyle/>
        <a:p>
          <a:r>
            <a:rPr lang="fr-FR" dirty="0" smtClean="0"/>
            <a:t>Modes de transport éolien</a:t>
          </a:r>
          <a:endParaRPr lang="fr-FR" dirty="0"/>
        </a:p>
      </dgm:t>
    </dgm:pt>
    <dgm:pt modelId="{EAF514EB-7899-E646-B087-493CA9E56139}" type="parTrans" cxnId="{5625F012-D52B-2840-8CC1-7BE31B8BCE3E}">
      <dgm:prSet/>
      <dgm:spPr/>
      <dgm:t>
        <a:bodyPr/>
        <a:lstStyle/>
        <a:p>
          <a:endParaRPr lang="fr-FR"/>
        </a:p>
      </dgm:t>
    </dgm:pt>
    <dgm:pt modelId="{A546CA4A-6578-1A43-B19F-2CCB10E30151}" type="sibTrans" cxnId="{5625F012-D52B-2840-8CC1-7BE31B8BCE3E}">
      <dgm:prSet/>
      <dgm:spPr/>
      <dgm:t>
        <a:bodyPr/>
        <a:lstStyle/>
        <a:p>
          <a:endParaRPr lang="fr-FR"/>
        </a:p>
      </dgm:t>
    </dgm:pt>
    <dgm:pt modelId="{7392C91F-F366-A541-99ED-E408B73CA985}">
      <dgm:prSet phldrT="[Texte]"/>
      <dgm:spPr/>
      <dgm:t>
        <a:bodyPr/>
        <a:lstStyle/>
        <a:p>
          <a:r>
            <a:rPr lang="fr-FR" dirty="0" smtClean="0"/>
            <a:t>suspension</a:t>
          </a:r>
          <a:endParaRPr lang="fr-FR" dirty="0"/>
        </a:p>
      </dgm:t>
    </dgm:pt>
    <dgm:pt modelId="{E8DBA401-9D3D-164E-9FBE-4747A70C2B44}" type="parTrans" cxnId="{13DEE007-ABF7-0646-BDDF-AD49857C1BD7}">
      <dgm:prSet/>
      <dgm:spPr/>
      <dgm:t>
        <a:bodyPr/>
        <a:lstStyle/>
        <a:p>
          <a:endParaRPr lang="fr-FR"/>
        </a:p>
      </dgm:t>
    </dgm:pt>
    <dgm:pt modelId="{F28EEA04-61FA-2B47-AB6C-83B5B9D8CC80}" type="sibTrans" cxnId="{13DEE007-ABF7-0646-BDDF-AD49857C1BD7}">
      <dgm:prSet/>
      <dgm:spPr/>
      <dgm:t>
        <a:bodyPr/>
        <a:lstStyle/>
        <a:p>
          <a:endParaRPr lang="fr-FR"/>
        </a:p>
      </dgm:t>
    </dgm:pt>
    <dgm:pt modelId="{99EAFB29-83BE-494E-92D4-9DE60BB25BC2}">
      <dgm:prSet phldrT="[Texte]"/>
      <dgm:spPr/>
      <dgm:t>
        <a:bodyPr/>
        <a:lstStyle/>
        <a:p>
          <a:r>
            <a:rPr lang="fr-FR" dirty="0" smtClean="0"/>
            <a:t>saltation</a:t>
          </a:r>
          <a:endParaRPr lang="fr-FR" dirty="0"/>
        </a:p>
      </dgm:t>
    </dgm:pt>
    <dgm:pt modelId="{E32DA48E-ACF0-9A41-9B43-50B56794319B}" type="parTrans" cxnId="{F410D19C-79B8-394A-AF74-B09ABE0EF151}">
      <dgm:prSet/>
      <dgm:spPr/>
      <dgm:t>
        <a:bodyPr/>
        <a:lstStyle/>
        <a:p>
          <a:endParaRPr lang="fr-FR"/>
        </a:p>
      </dgm:t>
    </dgm:pt>
    <dgm:pt modelId="{5511AC94-12DC-D546-A307-1E7A0E78C9B1}" type="sibTrans" cxnId="{F410D19C-79B8-394A-AF74-B09ABE0EF151}">
      <dgm:prSet/>
      <dgm:spPr/>
      <dgm:t>
        <a:bodyPr/>
        <a:lstStyle/>
        <a:p>
          <a:endParaRPr lang="fr-FR"/>
        </a:p>
      </dgm:t>
    </dgm:pt>
    <dgm:pt modelId="{60B0B007-E3AE-8841-982E-023D98AF2BCC}">
      <dgm:prSet phldrT="[Texte]"/>
      <dgm:spPr/>
      <dgm:t>
        <a:bodyPr/>
        <a:lstStyle/>
        <a:p>
          <a:r>
            <a:rPr lang="fr-FR" dirty="0" smtClean="0"/>
            <a:t>roulement</a:t>
          </a:r>
          <a:endParaRPr lang="fr-FR" dirty="0"/>
        </a:p>
      </dgm:t>
    </dgm:pt>
    <dgm:pt modelId="{F51E8646-AA34-CB47-B535-48EE7E84EB0D}" type="parTrans" cxnId="{F8CB7239-EC41-9644-A10A-AEC1C201F6D1}">
      <dgm:prSet/>
      <dgm:spPr/>
      <dgm:t>
        <a:bodyPr/>
        <a:lstStyle/>
        <a:p>
          <a:endParaRPr lang="fr-FR"/>
        </a:p>
      </dgm:t>
    </dgm:pt>
    <dgm:pt modelId="{EDD961B5-9B2F-244F-B011-5FA4EEB9BB72}" type="sibTrans" cxnId="{F8CB7239-EC41-9644-A10A-AEC1C201F6D1}">
      <dgm:prSet/>
      <dgm:spPr/>
      <dgm:t>
        <a:bodyPr/>
        <a:lstStyle/>
        <a:p>
          <a:endParaRPr lang="fr-FR"/>
        </a:p>
      </dgm:t>
    </dgm:pt>
    <dgm:pt modelId="{01C718A3-6A0F-DB42-BAC7-6F4B5E4E3546}" type="pres">
      <dgm:prSet presAssocID="{EE10215F-8EFD-4A4C-A108-AEB9B286CAE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E26089F-DA7F-B842-AA16-2F3E55CAF17C}" type="pres">
      <dgm:prSet presAssocID="{EE10215F-8EFD-4A4C-A108-AEB9B286CAE3}" presName="hierFlow" presStyleCnt="0"/>
      <dgm:spPr/>
    </dgm:pt>
    <dgm:pt modelId="{5EFB150C-3D20-2A41-9E99-F3507272F85B}" type="pres">
      <dgm:prSet presAssocID="{EE10215F-8EFD-4A4C-A108-AEB9B286CAE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FB00600-B228-E644-87B1-5AA834136CAD}" type="pres">
      <dgm:prSet presAssocID="{94EB74E2-D182-C84D-8B07-CC576538FF28}" presName="Name17" presStyleCnt="0"/>
      <dgm:spPr/>
    </dgm:pt>
    <dgm:pt modelId="{AC389085-FCD8-7647-9EF3-77CA96CE60AD}" type="pres">
      <dgm:prSet presAssocID="{94EB74E2-D182-C84D-8B07-CC576538FF28}" presName="level1Shape" presStyleLbl="node0" presStyleIdx="0" presStyleCnt="1" custLinFactNeighborX="358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A579C2C-D6D6-0345-9280-F8089569588A}" type="pres">
      <dgm:prSet presAssocID="{94EB74E2-D182-C84D-8B07-CC576538FF28}" presName="hierChild2" presStyleCnt="0"/>
      <dgm:spPr/>
    </dgm:pt>
    <dgm:pt modelId="{E9F3E224-0C80-C345-BD7D-E4508AE8CC14}" type="pres">
      <dgm:prSet presAssocID="{E8DBA401-9D3D-164E-9FBE-4747A70C2B44}" presName="Name25" presStyleLbl="parChTrans1D2" presStyleIdx="0" presStyleCnt="3"/>
      <dgm:spPr/>
      <dgm:t>
        <a:bodyPr/>
        <a:lstStyle/>
        <a:p>
          <a:endParaRPr lang="fr-FR"/>
        </a:p>
      </dgm:t>
    </dgm:pt>
    <dgm:pt modelId="{05E769EE-CBAD-EE4B-8990-C2BB78C2F003}" type="pres">
      <dgm:prSet presAssocID="{E8DBA401-9D3D-164E-9FBE-4747A70C2B44}" presName="connTx" presStyleLbl="parChTrans1D2" presStyleIdx="0" presStyleCnt="3"/>
      <dgm:spPr/>
      <dgm:t>
        <a:bodyPr/>
        <a:lstStyle/>
        <a:p>
          <a:endParaRPr lang="fr-FR"/>
        </a:p>
      </dgm:t>
    </dgm:pt>
    <dgm:pt modelId="{91978F58-0679-3F42-BC9B-2D61F1881E74}" type="pres">
      <dgm:prSet presAssocID="{7392C91F-F366-A541-99ED-E408B73CA985}" presName="Name30" presStyleCnt="0"/>
      <dgm:spPr/>
    </dgm:pt>
    <dgm:pt modelId="{B1B17CAC-7306-C04B-9A7F-AFA6128E137E}" type="pres">
      <dgm:prSet presAssocID="{7392C91F-F366-A541-99ED-E408B73CA985}" presName="level2Shape" presStyleLbl="node2" presStyleIdx="0" presStyleCnt="3"/>
      <dgm:spPr/>
      <dgm:t>
        <a:bodyPr/>
        <a:lstStyle/>
        <a:p>
          <a:endParaRPr lang="fr-FR"/>
        </a:p>
      </dgm:t>
    </dgm:pt>
    <dgm:pt modelId="{EF2723CD-E820-5440-9DCB-436738F9E58D}" type="pres">
      <dgm:prSet presAssocID="{7392C91F-F366-A541-99ED-E408B73CA985}" presName="hierChild3" presStyleCnt="0"/>
      <dgm:spPr/>
    </dgm:pt>
    <dgm:pt modelId="{0CC1286B-BD22-1E40-8983-B8A9756D4B1C}" type="pres">
      <dgm:prSet presAssocID="{E32DA48E-ACF0-9A41-9B43-50B56794319B}" presName="Name25" presStyleLbl="parChTrans1D2" presStyleIdx="1" presStyleCnt="3"/>
      <dgm:spPr/>
      <dgm:t>
        <a:bodyPr/>
        <a:lstStyle/>
        <a:p>
          <a:endParaRPr lang="fr-FR"/>
        </a:p>
      </dgm:t>
    </dgm:pt>
    <dgm:pt modelId="{644E4D69-3410-764D-A9A8-24E7261502FC}" type="pres">
      <dgm:prSet presAssocID="{E32DA48E-ACF0-9A41-9B43-50B56794319B}" presName="connTx" presStyleLbl="parChTrans1D2" presStyleIdx="1" presStyleCnt="3"/>
      <dgm:spPr/>
      <dgm:t>
        <a:bodyPr/>
        <a:lstStyle/>
        <a:p>
          <a:endParaRPr lang="fr-FR"/>
        </a:p>
      </dgm:t>
    </dgm:pt>
    <dgm:pt modelId="{3F7EAA68-0032-9D4B-A346-C89FBE69188F}" type="pres">
      <dgm:prSet presAssocID="{99EAFB29-83BE-494E-92D4-9DE60BB25BC2}" presName="Name30" presStyleCnt="0"/>
      <dgm:spPr/>
    </dgm:pt>
    <dgm:pt modelId="{A8636D34-5DC5-6741-B277-B954ADFC0ABD}" type="pres">
      <dgm:prSet presAssocID="{99EAFB29-83BE-494E-92D4-9DE60BB25BC2}" presName="level2Shape" presStyleLbl="node2" presStyleIdx="1" presStyleCnt="3"/>
      <dgm:spPr/>
      <dgm:t>
        <a:bodyPr/>
        <a:lstStyle/>
        <a:p>
          <a:endParaRPr lang="fr-FR"/>
        </a:p>
      </dgm:t>
    </dgm:pt>
    <dgm:pt modelId="{B3804AC9-E846-D144-B228-7C522C98E7A3}" type="pres">
      <dgm:prSet presAssocID="{99EAFB29-83BE-494E-92D4-9DE60BB25BC2}" presName="hierChild3" presStyleCnt="0"/>
      <dgm:spPr/>
    </dgm:pt>
    <dgm:pt modelId="{B3E623FC-73D9-794E-84F8-72CDC365514F}" type="pres">
      <dgm:prSet presAssocID="{F51E8646-AA34-CB47-B535-48EE7E84EB0D}" presName="Name25" presStyleLbl="parChTrans1D2" presStyleIdx="2" presStyleCnt="3"/>
      <dgm:spPr/>
      <dgm:t>
        <a:bodyPr/>
        <a:lstStyle/>
        <a:p>
          <a:endParaRPr lang="fr-FR"/>
        </a:p>
      </dgm:t>
    </dgm:pt>
    <dgm:pt modelId="{2D6AECDD-7098-D34D-9700-1CC34B3EF8B4}" type="pres">
      <dgm:prSet presAssocID="{F51E8646-AA34-CB47-B535-48EE7E84EB0D}" presName="connTx" presStyleLbl="parChTrans1D2" presStyleIdx="2" presStyleCnt="3"/>
      <dgm:spPr/>
      <dgm:t>
        <a:bodyPr/>
        <a:lstStyle/>
        <a:p>
          <a:endParaRPr lang="fr-FR"/>
        </a:p>
      </dgm:t>
    </dgm:pt>
    <dgm:pt modelId="{5FD1871D-9D12-D046-B111-C03624CEA757}" type="pres">
      <dgm:prSet presAssocID="{60B0B007-E3AE-8841-982E-023D98AF2BCC}" presName="Name30" presStyleCnt="0"/>
      <dgm:spPr/>
    </dgm:pt>
    <dgm:pt modelId="{A9624CDD-597A-6A49-9861-0BEC6704C85F}" type="pres">
      <dgm:prSet presAssocID="{60B0B007-E3AE-8841-982E-023D98AF2BCC}" presName="level2Shape" presStyleLbl="node2" presStyleIdx="2" presStyleCnt="3"/>
      <dgm:spPr/>
      <dgm:t>
        <a:bodyPr/>
        <a:lstStyle/>
        <a:p>
          <a:endParaRPr lang="fr-FR"/>
        </a:p>
      </dgm:t>
    </dgm:pt>
    <dgm:pt modelId="{87843075-E207-314E-9BB7-780E64CDA5DD}" type="pres">
      <dgm:prSet presAssocID="{60B0B007-E3AE-8841-982E-023D98AF2BCC}" presName="hierChild3" presStyleCnt="0"/>
      <dgm:spPr/>
    </dgm:pt>
    <dgm:pt modelId="{E11BD5AB-9821-DE49-BE4C-81180427F682}" type="pres">
      <dgm:prSet presAssocID="{EE10215F-8EFD-4A4C-A108-AEB9B286CAE3}" presName="bgShapesFlow" presStyleCnt="0"/>
      <dgm:spPr/>
    </dgm:pt>
  </dgm:ptLst>
  <dgm:cxnLst>
    <dgm:cxn modelId="{F410D19C-79B8-394A-AF74-B09ABE0EF151}" srcId="{94EB74E2-D182-C84D-8B07-CC576538FF28}" destId="{99EAFB29-83BE-494E-92D4-9DE60BB25BC2}" srcOrd="1" destOrd="0" parTransId="{E32DA48E-ACF0-9A41-9B43-50B56794319B}" sibTransId="{5511AC94-12DC-D546-A307-1E7A0E78C9B1}"/>
    <dgm:cxn modelId="{F8CB7239-EC41-9644-A10A-AEC1C201F6D1}" srcId="{94EB74E2-D182-C84D-8B07-CC576538FF28}" destId="{60B0B007-E3AE-8841-982E-023D98AF2BCC}" srcOrd="2" destOrd="0" parTransId="{F51E8646-AA34-CB47-B535-48EE7E84EB0D}" sibTransId="{EDD961B5-9B2F-244F-B011-5FA4EEB9BB72}"/>
    <dgm:cxn modelId="{81C08904-F359-44A0-A0F7-DB1ECA8F7C59}" type="presOf" srcId="{F51E8646-AA34-CB47-B535-48EE7E84EB0D}" destId="{B3E623FC-73D9-794E-84F8-72CDC365514F}" srcOrd="0" destOrd="0" presId="urn:microsoft.com/office/officeart/2005/8/layout/hierarchy5"/>
    <dgm:cxn modelId="{42A2B15D-EA99-4876-AC5B-882CD7227B9A}" type="presOf" srcId="{F51E8646-AA34-CB47-B535-48EE7E84EB0D}" destId="{2D6AECDD-7098-D34D-9700-1CC34B3EF8B4}" srcOrd="1" destOrd="0" presId="urn:microsoft.com/office/officeart/2005/8/layout/hierarchy5"/>
    <dgm:cxn modelId="{6BFB5826-A54B-4714-B9AF-CC6D70F7A601}" type="presOf" srcId="{99EAFB29-83BE-494E-92D4-9DE60BB25BC2}" destId="{A8636D34-5DC5-6741-B277-B954ADFC0ABD}" srcOrd="0" destOrd="0" presId="urn:microsoft.com/office/officeart/2005/8/layout/hierarchy5"/>
    <dgm:cxn modelId="{13DEE007-ABF7-0646-BDDF-AD49857C1BD7}" srcId="{94EB74E2-D182-C84D-8B07-CC576538FF28}" destId="{7392C91F-F366-A541-99ED-E408B73CA985}" srcOrd="0" destOrd="0" parTransId="{E8DBA401-9D3D-164E-9FBE-4747A70C2B44}" sibTransId="{F28EEA04-61FA-2B47-AB6C-83B5B9D8CC80}"/>
    <dgm:cxn modelId="{CD77A43C-0B72-451E-82C1-28CE424A70DB}" type="presOf" srcId="{E32DA48E-ACF0-9A41-9B43-50B56794319B}" destId="{644E4D69-3410-764D-A9A8-24E7261502FC}" srcOrd="1" destOrd="0" presId="urn:microsoft.com/office/officeart/2005/8/layout/hierarchy5"/>
    <dgm:cxn modelId="{08A5DB49-B318-4BAF-8ACC-F50A923578E3}" type="presOf" srcId="{E8DBA401-9D3D-164E-9FBE-4747A70C2B44}" destId="{E9F3E224-0C80-C345-BD7D-E4508AE8CC14}" srcOrd="0" destOrd="0" presId="urn:microsoft.com/office/officeart/2005/8/layout/hierarchy5"/>
    <dgm:cxn modelId="{F2FAC634-6442-4BCC-BA00-E489B7EB7450}" type="presOf" srcId="{EE10215F-8EFD-4A4C-A108-AEB9B286CAE3}" destId="{01C718A3-6A0F-DB42-BAC7-6F4B5E4E3546}" srcOrd="0" destOrd="0" presId="urn:microsoft.com/office/officeart/2005/8/layout/hierarchy5"/>
    <dgm:cxn modelId="{5625F012-D52B-2840-8CC1-7BE31B8BCE3E}" srcId="{EE10215F-8EFD-4A4C-A108-AEB9B286CAE3}" destId="{94EB74E2-D182-C84D-8B07-CC576538FF28}" srcOrd="0" destOrd="0" parTransId="{EAF514EB-7899-E646-B087-493CA9E56139}" sibTransId="{A546CA4A-6578-1A43-B19F-2CCB10E30151}"/>
    <dgm:cxn modelId="{EB016954-34A3-417A-AFF9-E400C3651B6A}" type="presOf" srcId="{7392C91F-F366-A541-99ED-E408B73CA985}" destId="{B1B17CAC-7306-C04B-9A7F-AFA6128E137E}" srcOrd="0" destOrd="0" presId="urn:microsoft.com/office/officeart/2005/8/layout/hierarchy5"/>
    <dgm:cxn modelId="{073A67E5-20C5-42D4-A03C-BBB02633BFBD}" type="presOf" srcId="{E32DA48E-ACF0-9A41-9B43-50B56794319B}" destId="{0CC1286B-BD22-1E40-8983-B8A9756D4B1C}" srcOrd="0" destOrd="0" presId="urn:microsoft.com/office/officeart/2005/8/layout/hierarchy5"/>
    <dgm:cxn modelId="{E2FD84B6-5785-41C1-A962-0B5AE523A73A}" type="presOf" srcId="{E8DBA401-9D3D-164E-9FBE-4747A70C2B44}" destId="{05E769EE-CBAD-EE4B-8990-C2BB78C2F003}" srcOrd="1" destOrd="0" presId="urn:microsoft.com/office/officeart/2005/8/layout/hierarchy5"/>
    <dgm:cxn modelId="{03D86B9D-7506-4E79-A881-D1FF9CE67551}" type="presOf" srcId="{60B0B007-E3AE-8841-982E-023D98AF2BCC}" destId="{A9624CDD-597A-6A49-9861-0BEC6704C85F}" srcOrd="0" destOrd="0" presId="urn:microsoft.com/office/officeart/2005/8/layout/hierarchy5"/>
    <dgm:cxn modelId="{DF77D265-F987-4162-B9B8-FBB339D50D70}" type="presOf" srcId="{94EB74E2-D182-C84D-8B07-CC576538FF28}" destId="{AC389085-FCD8-7647-9EF3-77CA96CE60AD}" srcOrd="0" destOrd="0" presId="urn:microsoft.com/office/officeart/2005/8/layout/hierarchy5"/>
    <dgm:cxn modelId="{FF25B8E9-774F-42F5-BF14-617AE613A7D9}" type="presParOf" srcId="{01C718A3-6A0F-DB42-BAC7-6F4B5E4E3546}" destId="{AE26089F-DA7F-B842-AA16-2F3E55CAF17C}" srcOrd="0" destOrd="0" presId="urn:microsoft.com/office/officeart/2005/8/layout/hierarchy5"/>
    <dgm:cxn modelId="{F206B566-3CAB-4380-A8A7-8FE468D0172F}" type="presParOf" srcId="{AE26089F-DA7F-B842-AA16-2F3E55CAF17C}" destId="{5EFB150C-3D20-2A41-9E99-F3507272F85B}" srcOrd="0" destOrd="0" presId="urn:microsoft.com/office/officeart/2005/8/layout/hierarchy5"/>
    <dgm:cxn modelId="{5CF84B29-CC17-4719-9972-968E7EF9D7B3}" type="presParOf" srcId="{5EFB150C-3D20-2A41-9E99-F3507272F85B}" destId="{0FB00600-B228-E644-87B1-5AA834136CAD}" srcOrd="0" destOrd="0" presId="urn:microsoft.com/office/officeart/2005/8/layout/hierarchy5"/>
    <dgm:cxn modelId="{4BA351A3-DA95-456D-96E6-DD29E1F23D4B}" type="presParOf" srcId="{0FB00600-B228-E644-87B1-5AA834136CAD}" destId="{AC389085-FCD8-7647-9EF3-77CA96CE60AD}" srcOrd="0" destOrd="0" presId="urn:microsoft.com/office/officeart/2005/8/layout/hierarchy5"/>
    <dgm:cxn modelId="{ED68534B-1401-483D-A96B-530BF21230A5}" type="presParOf" srcId="{0FB00600-B228-E644-87B1-5AA834136CAD}" destId="{3A579C2C-D6D6-0345-9280-F8089569588A}" srcOrd="1" destOrd="0" presId="urn:microsoft.com/office/officeart/2005/8/layout/hierarchy5"/>
    <dgm:cxn modelId="{16555F16-266E-4A70-8FC6-826579678202}" type="presParOf" srcId="{3A579C2C-D6D6-0345-9280-F8089569588A}" destId="{E9F3E224-0C80-C345-BD7D-E4508AE8CC14}" srcOrd="0" destOrd="0" presId="urn:microsoft.com/office/officeart/2005/8/layout/hierarchy5"/>
    <dgm:cxn modelId="{025AC78D-6156-48D7-B105-8C374C5468C3}" type="presParOf" srcId="{E9F3E224-0C80-C345-BD7D-E4508AE8CC14}" destId="{05E769EE-CBAD-EE4B-8990-C2BB78C2F003}" srcOrd="0" destOrd="0" presId="urn:microsoft.com/office/officeart/2005/8/layout/hierarchy5"/>
    <dgm:cxn modelId="{4E55BC74-DE8D-4E56-AD65-6FE6641B1763}" type="presParOf" srcId="{3A579C2C-D6D6-0345-9280-F8089569588A}" destId="{91978F58-0679-3F42-BC9B-2D61F1881E74}" srcOrd="1" destOrd="0" presId="urn:microsoft.com/office/officeart/2005/8/layout/hierarchy5"/>
    <dgm:cxn modelId="{6F44C45B-A90A-4E2C-BF7A-6D5F9AD75F4A}" type="presParOf" srcId="{91978F58-0679-3F42-BC9B-2D61F1881E74}" destId="{B1B17CAC-7306-C04B-9A7F-AFA6128E137E}" srcOrd="0" destOrd="0" presId="urn:microsoft.com/office/officeart/2005/8/layout/hierarchy5"/>
    <dgm:cxn modelId="{ACD2546A-9B1C-4D13-894F-E198AE18A81C}" type="presParOf" srcId="{91978F58-0679-3F42-BC9B-2D61F1881E74}" destId="{EF2723CD-E820-5440-9DCB-436738F9E58D}" srcOrd="1" destOrd="0" presId="urn:microsoft.com/office/officeart/2005/8/layout/hierarchy5"/>
    <dgm:cxn modelId="{06099669-0D77-45FD-90CE-BC71CF210157}" type="presParOf" srcId="{3A579C2C-D6D6-0345-9280-F8089569588A}" destId="{0CC1286B-BD22-1E40-8983-B8A9756D4B1C}" srcOrd="2" destOrd="0" presId="urn:microsoft.com/office/officeart/2005/8/layout/hierarchy5"/>
    <dgm:cxn modelId="{36FA9112-BBBB-4ABC-930A-C6C4ED6A687B}" type="presParOf" srcId="{0CC1286B-BD22-1E40-8983-B8A9756D4B1C}" destId="{644E4D69-3410-764D-A9A8-24E7261502FC}" srcOrd="0" destOrd="0" presId="urn:microsoft.com/office/officeart/2005/8/layout/hierarchy5"/>
    <dgm:cxn modelId="{E18040A0-DBF3-455A-87C1-BB734E4B629D}" type="presParOf" srcId="{3A579C2C-D6D6-0345-9280-F8089569588A}" destId="{3F7EAA68-0032-9D4B-A346-C89FBE69188F}" srcOrd="3" destOrd="0" presId="urn:microsoft.com/office/officeart/2005/8/layout/hierarchy5"/>
    <dgm:cxn modelId="{42AB5827-1739-422B-B554-D3F901B38995}" type="presParOf" srcId="{3F7EAA68-0032-9D4B-A346-C89FBE69188F}" destId="{A8636D34-5DC5-6741-B277-B954ADFC0ABD}" srcOrd="0" destOrd="0" presId="urn:microsoft.com/office/officeart/2005/8/layout/hierarchy5"/>
    <dgm:cxn modelId="{1457155C-7D38-4506-819D-2557E06EFD1E}" type="presParOf" srcId="{3F7EAA68-0032-9D4B-A346-C89FBE69188F}" destId="{B3804AC9-E846-D144-B228-7C522C98E7A3}" srcOrd="1" destOrd="0" presId="urn:microsoft.com/office/officeart/2005/8/layout/hierarchy5"/>
    <dgm:cxn modelId="{963A3F7F-F2B6-4020-BB99-00611E00EC50}" type="presParOf" srcId="{3A579C2C-D6D6-0345-9280-F8089569588A}" destId="{B3E623FC-73D9-794E-84F8-72CDC365514F}" srcOrd="4" destOrd="0" presId="urn:microsoft.com/office/officeart/2005/8/layout/hierarchy5"/>
    <dgm:cxn modelId="{88666495-58CC-4B73-8CC9-AED7A8911620}" type="presParOf" srcId="{B3E623FC-73D9-794E-84F8-72CDC365514F}" destId="{2D6AECDD-7098-D34D-9700-1CC34B3EF8B4}" srcOrd="0" destOrd="0" presId="urn:microsoft.com/office/officeart/2005/8/layout/hierarchy5"/>
    <dgm:cxn modelId="{E2BDAA08-81B6-4DB3-BBCD-CF064A47BF99}" type="presParOf" srcId="{3A579C2C-D6D6-0345-9280-F8089569588A}" destId="{5FD1871D-9D12-D046-B111-C03624CEA757}" srcOrd="5" destOrd="0" presId="urn:microsoft.com/office/officeart/2005/8/layout/hierarchy5"/>
    <dgm:cxn modelId="{48DEE5BB-821D-4430-BAA6-CD3015A9DD0D}" type="presParOf" srcId="{5FD1871D-9D12-D046-B111-C03624CEA757}" destId="{A9624CDD-597A-6A49-9861-0BEC6704C85F}" srcOrd="0" destOrd="0" presId="urn:microsoft.com/office/officeart/2005/8/layout/hierarchy5"/>
    <dgm:cxn modelId="{B9BEAD2B-102C-45A6-9DA7-8D04BD2F332B}" type="presParOf" srcId="{5FD1871D-9D12-D046-B111-C03624CEA757}" destId="{87843075-E207-314E-9BB7-780E64CDA5DD}" srcOrd="1" destOrd="0" presId="urn:microsoft.com/office/officeart/2005/8/layout/hierarchy5"/>
    <dgm:cxn modelId="{6B86D118-67D5-4A66-A6C4-81B5A321739E}" type="presParOf" srcId="{01C718A3-6A0F-DB42-BAC7-6F4B5E4E3546}" destId="{E11BD5AB-9821-DE49-BE4C-81180427F682}" srcOrd="1" destOrd="0" presId="urn:microsoft.com/office/officeart/2005/8/layout/hierarchy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66DC2-ED6E-4E9E-B34A-EA807E5F667F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61A69-2256-412F-8D7F-8AEDD3CA5DF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les régions les plus arides et les plus froides il n’y a plus du tout des sols</a:t>
            </a:r>
            <a:r>
              <a:rPr lang="fr-FR" baseline="0" dirty="0" smtClean="0"/>
              <a:t> actuels. </a:t>
            </a:r>
          </a:p>
          <a:p>
            <a:r>
              <a:rPr lang="fr-FR" baseline="0" dirty="0" smtClean="0"/>
              <a:t>Les roches affleurent sur de grandes surfaces </a:t>
            </a:r>
            <a:r>
              <a:rPr lang="fr-FR" dirty="0" smtClean="0"/>
              <a:t>chaudes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DCE8-0570-2B4A-820E-463893EA404F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7877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DCE8-0570-2B4A-820E-463893EA404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0617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DCE8-0570-2B4A-820E-463893EA404F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0617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DCE8-0570-2B4A-820E-463893EA404F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06174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DCE8-0570-2B4A-820E-463893EA404F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60617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DCE8-0570-2B4A-820E-463893EA404F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0617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DCE8-0570-2B4A-820E-463893EA404F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0617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DCE8-0570-2B4A-820E-463893EA404F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0617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20F5A-8FCC-4E24-9FBC-A5056F19AD0E}" type="datetimeFigureOut">
              <a:rPr lang="fr-FR" smtClean="0"/>
              <a:t>17/04/2020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6244A-8155-4BCB-A235-6A6112A828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versalis.fr/encyclopedie/deserts/3-les-familles-de-formes-de-relief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wiki.fr/index.php?title=Inselber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Chapitre:5. Reliefs arides et processus éoliens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52360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22585" y="1099899"/>
            <a:ext cx="8693919" cy="4910262"/>
            <a:chOff x="990600" y="3124200"/>
            <a:chExt cx="7086600" cy="3418129"/>
          </a:xfrm>
        </p:grpSpPr>
        <p:pic>
          <p:nvPicPr>
            <p:cNvPr id="3" name="Picture 6" descr="World_Elev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3124200"/>
              <a:ext cx="7086600" cy="341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990600" y="3428740"/>
              <a:ext cx="6008998" cy="2099343"/>
              <a:chOff x="990600" y="3428741"/>
              <a:chExt cx="6009759" cy="2099040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990600" y="3961990"/>
                <a:ext cx="1132538" cy="52415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400" smtClean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cs"/>
                  </a:rPr>
                  <a:t>Rocky </a:t>
                </a:r>
              </a:p>
              <a:p>
                <a:pPr algn="ctr">
                  <a:defRPr/>
                </a:pPr>
                <a:r>
                  <a:rPr lang="en-US" sz="1400" smtClean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cs"/>
                  </a:rPr>
                  <a:t>Mountains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614619" y="5028486"/>
                <a:ext cx="1129589" cy="499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400" dirty="0" smtClean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cs"/>
                  </a:rPr>
                  <a:t>Andes</a:t>
                </a:r>
              </a:p>
              <a:p>
                <a:pPr algn="ctr">
                  <a:defRPr/>
                </a:pPr>
                <a:r>
                  <a:rPr lang="en-US" sz="1400" dirty="0" smtClean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cs"/>
                  </a:rPr>
                  <a:t>Mountains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3048653" y="4114995"/>
                <a:ext cx="1289328" cy="5226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400" smtClean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cs"/>
                  </a:rPr>
                  <a:t>Appalachian</a:t>
                </a:r>
              </a:p>
              <a:p>
                <a:pPr algn="ctr">
                  <a:defRPr/>
                </a:pPr>
                <a:r>
                  <a:rPr lang="en-US" sz="1400" smtClean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cs"/>
                  </a:rPr>
                  <a:t>Mountains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5867821" y="3428741"/>
                <a:ext cx="1132538" cy="5226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400" smtClean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cs"/>
                  </a:rPr>
                  <a:t>Himalaya</a:t>
                </a:r>
              </a:p>
              <a:p>
                <a:pPr algn="ctr">
                  <a:defRPr/>
                </a:pPr>
                <a:r>
                  <a:rPr lang="en-US" sz="1400" smtClean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cs"/>
                  </a:rPr>
                  <a:t>Mountains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4191848" y="3428741"/>
                <a:ext cx="1478084" cy="30752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400" smtClean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cs typeface="+mn-cs"/>
                  </a:rPr>
                  <a:t>European Alps</a:t>
                </a:r>
              </a:p>
            </p:txBody>
          </p:sp>
          <p:cxnSp>
            <p:nvCxnSpPr>
              <p:cNvPr id="10" name="Straight Arrow Connector 17"/>
              <p:cNvCxnSpPr>
                <a:cxnSpLocks noChangeShapeType="1"/>
              </p:cNvCxnSpPr>
              <p:nvPr/>
            </p:nvCxnSpPr>
            <p:spPr bwMode="auto">
              <a:xfrm flipV="1">
                <a:off x="1905116" y="4114702"/>
                <a:ext cx="304839" cy="76262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" name="Straight Arrow Connector 18"/>
              <p:cNvCxnSpPr>
                <a:cxnSpLocks noChangeShapeType="1"/>
              </p:cNvCxnSpPr>
              <p:nvPr/>
            </p:nvCxnSpPr>
            <p:spPr bwMode="auto">
              <a:xfrm rot="16200000" flipV="1">
                <a:off x="2933978" y="4152774"/>
                <a:ext cx="228567" cy="152421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" name="Straight Arrow Connector 21"/>
              <p:cNvCxnSpPr>
                <a:cxnSpLocks noChangeShapeType="1"/>
              </p:cNvCxnSpPr>
              <p:nvPr/>
            </p:nvCxnSpPr>
            <p:spPr bwMode="auto">
              <a:xfrm flipV="1">
                <a:off x="2590800" y="5181347"/>
                <a:ext cx="457461" cy="78041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" name="Straight Arrow Connector 26"/>
              <p:cNvCxnSpPr>
                <a:cxnSpLocks noChangeShapeType="1"/>
              </p:cNvCxnSpPr>
              <p:nvPr/>
            </p:nvCxnSpPr>
            <p:spPr bwMode="auto">
              <a:xfrm rot="5400000">
                <a:off x="4627453" y="3755021"/>
                <a:ext cx="228536" cy="33693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" name="Straight Arrow Connector 30"/>
              <p:cNvCxnSpPr>
                <a:cxnSpLocks noChangeShapeType="1"/>
                <a:stCxn id="8" idx="2"/>
              </p:cNvCxnSpPr>
              <p:nvPr/>
            </p:nvCxnSpPr>
            <p:spPr bwMode="auto">
              <a:xfrm rot="5400000">
                <a:off x="6222245" y="3979024"/>
                <a:ext cx="238687" cy="185044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xmlns="" val="241887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8945"/>
            <a:ext cx="9144000" cy="799255"/>
          </a:xfrm>
        </p:spPr>
        <p:txBody>
          <a:bodyPr>
            <a:noAutofit/>
          </a:bodyPr>
          <a:lstStyle/>
          <a:p>
            <a:pPr algn="l"/>
            <a:r>
              <a:rPr lang="fr-FR" sz="3600" b="1" dirty="0" smtClean="0"/>
              <a:t>Distribution des Régions</a:t>
            </a:r>
            <a:r>
              <a:rPr lang="fr-FR" sz="3600" dirty="0"/>
              <a:t> </a:t>
            </a:r>
            <a:r>
              <a:rPr lang="fr-FR" sz="3600" b="1" dirty="0" smtClean="0"/>
              <a:t>Arides et Semi-arides</a:t>
            </a:r>
            <a:endParaRPr lang="fr-FR" sz="3600" dirty="0"/>
          </a:p>
        </p:txBody>
      </p:sp>
      <p:sp>
        <p:nvSpPr>
          <p:cNvPr id="3" name="Rectangle 2"/>
          <p:cNvSpPr/>
          <p:nvPr/>
        </p:nvSpPr>
        <p:spPr>
          <a:xfrm>
            <a:off x="152400" y="838200"/>
            <a:ext cx="899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latin typeface="Adobe Caslon Pro Bold"/>
                <a:cs typeface="Adobe Caslon Pro Bold"/>
              </a:rPr>
              <a:t>Les Déserts subtropicaux se produisent à 20-30 ° latitude N-S</a:t>
            </a:r>
            <a:endParaRPr lang="fr-FR" sz="2400" dirty="0">
              <a:latin typeface="Adobe Caslon Pro Bold"/>
              <a:cs typeface="Adobe Caslon Pro Bold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5894" t="19105" r="4897"/>
          <a:stretch/>
        </p:blipFill>
        <p:spPr>
          <a:xfrm>
            <a:off x="228600" y="1295400"/>
            <a:ext cx="8497521" cy="416372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04800" y="5638800"/>
            <a:ext cx="853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Ces régions représentent 34 à 36% de la surface des continents.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xmlns="" val="18633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71189" y="46404"/>
            <a:ext cx="58657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dirty="0" smtClean="0">
                <a:latin typeface="Arial Unicode MS"/>
                <a:cs typeface="Arial Unicode MS"/>
              </a:rPr>
              <a:t>Altération et sols</a:t>
            </a:r>
            <a:endParaRPr lang="fr-FR" sz="4000" dirty="0">
              <a:latin typeface="Arial Unicode MS"/>
              <a:cs typeface="Arial Unicode MS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4291"/>
            <a:ext cx="8382000" cy="435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81000" y="5257800"/>
            <a:ext cx="84944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120000"/>
              <a:buFont typeface="Arial"/>
              <a:buChar char="•"/>
            </a:pPr>
            <a:r>
              <a:rPr lang="fr-FR" sz="2000" dirty="0" smtClean="0"/>
              <a:t>Altération mécanique domine au niveau </a:t>
            </a:r>
            <a:r>
              <a:rPr lang="fr-FR" sz="2000" dirty="0"/>
              <a:t>d</a:t>
            </a:r>
            <a:r>
              <a:rPr lang="fr-FR" sz="2000" dirty="0" smtClean="0"/>
              <a:t>es régions désertiques.</a:t>
            </a:r>
          </a:p>
          <a:p>
            <a:pPr marL="285750" indent="-285750">
              <a:buClr>
                <a:srgbClr val="FF0000"/>
              </a:buClr>
              <a:buSzPct val="120000"/>
              <a:buFont typeface="Arial"/>
              <a:buChar char="•"/>
            </a:pPr>
            <a:r>
              <a:rPr lang="fr-FR" sz="2000" dirty="0" smtClean="0"/>
              <a:t>Altération chimique n ’est pas effective</a:t>
            </a:r>
          </a:p>
          <a:p>
            <a:pPr marL="285750" indent="-285750">
              <a:buClr>
                <a:srgbClr val="FF0000"/>
              </a:buClr>
              <a:buSzPct val="120000"/>
              <a:buFont typeface="Arial"/>
              <a:buChar char="•"/>
            </a:pPr>
            <a:r>
              <a:rPr lang="fr-FR" sz="2000" dirty="0" smtClean="0"/>
              <a:t>Le vernis rocheux est une fine couche d’oxyde de fer ou de manganèse présente sur plusieurs surfaces de roches dans les déserts.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xmlns="" val="20100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LES PARTICULARITÉS DE LA MORPHOGÉNÈSE DÉSERTIQUES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1143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L’originalité morphogénétique des régions sèches réside dans l’action des eaux courantes et </a:t>
            </a:r>
            <a:r>
              <a:rPr lang="fr-FR" sz="2200" dirty="0" smtClean="0"/>
              <a:t> les </a:t>
            </a:r>
            <a:r>
              <a:rPr lang="fr-FR" sz="2200" dirty="0" smtClean="0"/>
              <a:t>vents:</a:t>
            </a:r>
            <a:endParaRPr lang="fr-FR" sz="2200" dirty="0"/>
          </a:p>
        </p:txBody>
      </p:sp>
      <p:sp>
        <p:nvSpPr>
          <p:cNvPr id="5" name="Rectangle 4"/>
          <p:cNvSpPr/>
          <p:nvPr/>
        </p:nvSpPr>
        <p:spPr>
          <a:xfrm>
            <a:off x="915167" y="3072475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Arial"/>
              <a:buChar char="•"/>
            </a:pPr>
            <a:r>
              <a:rPr lang="fr-FR" dirty="0" smtClean="0">
                <a:latin typeface="Cooper Std Black"/>
                <a:cs typeface="Cooper Std Black"/>
              </a:rPr>
              <a:t>quand il pleut, il pleut vraiment dur</a:t>
            </a:r>
            <a:endParaRPr lang="fr-FR" dirty="0">
              <a:latin typeface="Cooper Std Black"/>
              <a:cs typeface="Cooper Std Black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15167" y="270314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/>
              <a:buChar char="•"/>
            </a:pPr>
            <a:r>
              <a:rPr lang="fr-FR" dirty="0" smtClean="0">
                <a:latin typeface="Cooper Std Black"/>
                <a:cs typeface="Cooper Std Black"/>
              </a:rPr>
              <a:t>Rare</a:t>
            </a:r>
            <a:endParaRPr lang="fr-FR" dirty="0">
              <a:latin typeface="Cooper Std Black"/>
              <a:cs typeface="Cooper Std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5167" y="3472418"/>
            <a:ext cx="6173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Arial"/>
              <a:buChar char="•"/>
            </a:pPr>
            <a:r>
              <a:rPr lang="fr-FR" dirty="0" smtClean="0">
                <a:latin typeface="Cooper Std Black"/>
                <a:cs typeface="Cooper Std Black"/>
              </a:rPr>
              <a:t>érode et façonne des formes de relief distincts</a:t>
            </a:r>
            <a:endParaRPr lang="fr-FR" dirty="0">
              <a:latin typeface="Cooper Std Black"/>
              <a:cs typeface="Cooper Std Blac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3886200"/>
            <a:ext cx="645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Ø"/>
            </a:pPr>
            <a:r>
              <a:rPr lang="fr-FR" sz="2000" dirty="0" smtClean="0">
                <a:latin typeface="Cooper Std Black"/>
                <a:cs typeface="Cooper Std Black"/>
              </a:rPr>
              <a:t>pas de plantes pour ralentir l'érosion vers le bas</a:t>
            </a:r>
            <a:endParaRPr lang="fr-FR" sz="2000" dirty="0">
              <a:latin typeface="Cooper Std Black"/>
              <a:cs typeface="Cooper Std Black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01145" y="2042669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Cooper Std Black"/>
                <a:cs typeface="Cooper Std Black"/>
              </a:rPr>
              <a:t>EAU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209998" y="518225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Arial"/>
              <a:buChar char="•"/>
            </a:pPr>
            <a:r>
              <a:rPr lang="fr-FR" dirty="0" smtClean="0">
                <a:latin typeface="Cooper Std Black"/>
                <a:cs typeface="Cooper Std Black"/>
              </a:rPr>
              <a:t>commun</a:t>
            </a:r>
            <a:endParaRPr lang="fr-FR" dirty="0">
              <a:latin typeface="Cooper Std Black"/>
              <a:cs typeface="Cooper Std Black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01145" y="4687664"/>
            <a:ext cx="13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Cooper Std Black"/>
                <a:cs typeface="Cooper Std Black"/>
              </a:rPr>
              <a:t>VENT</a:t>
            </a:r>
            <a:endParaRPr lang="fr-FR" sz="2800" dirty="0">
              <a:latin typeface="Cooper Std Black"/>
              <a:cs typeface="Cooper Std Blac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09998" y="5586242"/>
            <a:ext cx="7261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Arial"/>
              <a:buChar char="•"/>
            </a:pPr>
            <a:r>
              <a:rPr lang="fr-FR" dirty="0" smtClean="0">
                <a:latin typeface="Cooper Std Black"/>
                <a:cs typeface="Cooper Std Black"/>
              </a:rPr>
              <a:t>le manque de plantes facilite l’</a:t>
            </a:r>
            <a:r>
              <a:rPr lang="fr-FR" dirty="0">
                <a:latin typeface="Cooper Std Black"/>
                <a:cs typeface="Cooper Std Black"/>
              </a:rPr>
              <a:t>e</a:t>
            </a:r>
            <a:r>
              <a:rPr lang="fr-FR" dirty="0" smtClean="0">
                <a:latin typeface="Cooper Std Black"/>
                <a:cs typeface="Cooper Std Black"/>
              </a:rPr>
              <a:t>fficacité du vent en tant qu'agent de changement.</a:t>
            </a:r>
            <a:endParaRPr lang="fr-FR" dirty="0">
              <a:latin typeface="Cooper Std Black"/>
              <a:cs typeface="Cooper Std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09998" y="6211669"/>
            <a:ext cx="6776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Arial"/>
              <a:buChar char="•"/>
            </a:pPr>
            <a:r>
              <a:rPr lang="fr-FR" dirty="0" smtClean="0">
                <a:latin typeface="Cooper Std Black"/>
                <a:cs typeface="Cooper Std Black"/>
              </a:rPr>
              <a:t>érode et façonne des formes de relief distincts</a:t>
            </a:r>
            <a:endParaRPr lang="fr-FR" dirty="0">
              <a:latin typeface="Cooper Std Black"/>
              <a:cs typeface="Cooper Std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153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60261" y="2602263"/>
            <a:ext cx="3457663" cy="470980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92569" y="-723097"/>
            <a:ext cx="3193055" cy="47098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1677" y="1111393"/>
            <a:ext cx="3846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Cours d’eau à sec</a:t>
            </a:r>
          </a:p>
          <a:p>
            <a:r>
              <a:rPr lang="fr-FR" sz="2400" dirty="0" smtClean="0"/>
              <a:t>Les sédiments sont grossiers</a:t>
            </a:r>
          </a:p>
          <a:p>
            <a:r>
              <a:rPr lang="fr-FR" sz="2400" dirty="0" smtClean="0"/>
              <a:t>Sujettes à des crues violentes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xmlns="" val="4554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28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31115"/>
            <a:ext cx="2286000" cy="2275054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latin typeface="Comic Sans MS" charset="0"/>
              </a:rPr>
              <a:t>Nil : un écoulement exotique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xmlns="" val="19577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xmlns="" val="3204857004"/>
              </p:ext>
            </p:extLst>
          </p:nvPr>
        </p:nvGraphicFramePr>
        <p:xfrm>
          <a:off x="1143000" y="1905000"/>
          <a:ext cx="6967265" cy="204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13075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xmlns="" val="3317154827"/>
              </p:ext>
            </p:extLst>
          </p:nvPr>
        </p:nvGraphicFramePr>
        <p:xfrm>
          <a:off x="1219200" y="1752600"/>
          <a:ext cx="7055464" cy="3900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158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xmlns="" val="1831350532"/>
              </p:ext>
            </p:extLst>
          </p:nvPr>
        </p:nvGraphicFramePr>
        <p:xfrm>
          <a:off x="990600" y="1828800"/>
          <a:ext cx="7055464" cy="3900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5699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FC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ÉROSION ÉOLIENNE </a:t>
            </a:r>
            <a:endParaRPr lang="fr-FR" b="1" dirty="0">
              <a:ln w="18000">
                <a:solidFill>
                  <a:schemeClr val="tx1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23478" y="1417638"/>
            <a:ext cx="8169474" cy="523220"/>
          </a:xfrm>
          <a:prstGeom prst="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prstClr val="white"/>
              </a:gs>
              <a:gs pos="29000">
                <a:schemeClr val="accent1"/>
              </a:gs>
              <a:gs pos="47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Principaux agents  sont  </a:t>
            </a:r>
            <a:r>
              <a:rPr lang="fr-FR" sz="2800" b="1" dirty="0" smtClean="0">
                <a:solidFill>
                  <a:srgbClr val="FFFF00"/>
                </a:solidFill>
              </a:rPr>
              <a:t>ABRASION </a:t>
            </a:r>
            <a:r>
              <a:rPr lang="fr-FR" sz="2800" b="1" dirty="0" smtClean="0"/>
              <a:t>et la </a:t>
            </a:r>
            <a:r>
              <a:rPr lang="fr-FR" sz="2800" b="1" dirty="0" smtClean="0">
                <a:solidFill>
                  <a:srgbClr val="12D5D7"/>
                </a:solidFill>
              </a:rPr>
              <a:t>DÉFLATION</a:t>
            </a:r>
            <a:endParaRPr lang="fr-FR" sz="2800" b="1" dirty="0">
              <a:solidFill>
                <a:srgbClr val="12D5D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" y="2336184"/>
            <a:ext cx="9144000" cy="16619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12D5D7"/>
                </a:solidFill>
              </a:rPr>
              <a:t>DÉFLATION</a:t>
            </a:r>
          </a:p>
          <a:p>
            <a:pPr marL="457200" indent="-457200">
              <a:buClr>
                <a:srgbClr val="FF0000"/>
              </a:buClr>
              <a:buFont typeface="Wingdings" charset="2"/>
              <a:buChar char="Ø"/>
            </a:pPr>
            <a:r>
              <a:rPr lang="fr-F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Déplacement des sédiments meubles de surface par le vent.</a:t>
            </a:r>
            <a:endParaRPr lang="fr-F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2310806" y="23991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04991" y="4022184"/>
            <a:ext cx="8481809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fr-FR" sz="2800" b="1" dirty="0" smtClean="0">
                <a:ln w="11430"/>
                <a:solidFill>
                  <a:srgbClr val="CBBB0A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ABRASION</a:t>
            </a:r>
          </a:p>
          <a:p>
            <a:pPr marL="457200" indent="-457200">
              <a:buClr>
                <a:srgbClr val="FF0000"/>
              </a:buClr>
              <a:buFont typeface="Wingdings" charset="2"/>
              <a:buChar char="Ø"/>
            </a:pPr>
            <a:r>
              <a:rPr lang="fr-FR" sz="2800" b="1" dirty="0" smtClean="0">
                <a:ln w="11430"/>
                <a:solidFill>
                  <a:srgbClr val="CBBB0A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C’est l’impact de la saltation des grains sur la surface</a:t>
            </a:r>
            <a:endParaRPr lang="fr-FR" sz="2800" b="1" dirty="0">
              <a:ln w="11430"/>
              <a:solidFill>
                <a:srgbClr val="CBBB0A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37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267" y="3430638"/>
            <a:ext cx="4302574" cy="34273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4335" y="-729028"/>
            <a:ext cx="3430637" cy="48886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1125"/>
            <a:ext cx="4255306" cy="1470025"/>
          </a:xfrm>
        </p:spPr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Domaine Xérique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255307" y="4083156"/>
            <a:ext cx="4888693" cy="1752600"/>
          </a:xfrm>
        </p:spPr>
        <p:txBody>
          <a:bodyPr/>
          <a:lstStyle/>
          <a:p>
            <a:r>
              <a:rPr lang="fr-FR" b="1" dirty="0" smtClean="0">
                <a:solidFill>
                  <a:schemeClr val="tx1"/>
                </a:solidFill>
                <a:latin typeface="Cooper Std Black"/>
                <a:cs typeface="Cooper Std Black"/>
              </a:rPr>
              <a:t>Milieux </a:t>
            </a:r>
            <a:r>
              <a:rPr lang="fr-FR" b="1" dirty="0">
                <a:solidFill>
                  <a:schemeClr val="tx1"/>
                </a:solidFill>
                <a:latin typeface="Cooper Std Black"/>
                <a:cs typeface="Cooper Std Black"/>
              </a:rPr>
              <a:t>arides </a:t>
            </a:r>
            <a:r>
              <a:rPr lang="fr-FR" b="1" dirty="0" smtClean="0">
                <a:solidFill>
                  <a:schemeClr val="tx1"/>
                </a:solidFill>
                <a:latin typeface="Cooper Std Black"/>
                <a:cs typeface="Cooper Std Black"/>
              </a:rPr>
              <a:t>et désertiques</a:t>
            </a:r>
            <a:endParaRPr lang="fr-FR" dirty="0">
              <a:solidFill>
                <a:schemeClr val="tx1"/>
              </a:solidFill>
              <a:latin typeface="Cooper Std Black"/>
              <a:cs typeface="Cooper Std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2327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949"/>
          <a:stretch/>
        </p:blipFill>
        <p:spPr bwMode="auto">
          <a:xfrm>
            <a:off x="0" y="2628532"/>
            <a:ext cx="9144000" cy="364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Déflation produit les couloirs de déflation (</a:t>
            </a:r>
            <a:r>
              <a:rPr lang="fr-FR" sz="2800" dirty="0" err="1" smtClean="0"/>
              <a:t>Blowouts</a:t>
            </a:r>
            <a:r>
              <a:rPr lang="fr-FR" sz="2800" dirty="0" smtClean="0"/>
              <a:t>) </a:t>
            </a:r>
            <a:r>
              <a:rPr lang="fr-FR" sz="2800" dirty="0" smtClean="0"/>
              <a:t> et </a:t>
            </a:r>
            <a:r>
              <a:rPr lang="fr-FR" sz="2800" dirty="0" smtClean="0"/>
              <a:t>les regs (</a:t>
            </a:r>
            <a:r>
              <a:rPr lang="fr-FR" sz="2800" dirty="0" err="1" smtClean="0"/>
              <a:t>desert</a:t>
            </a:r>
            <a:r>
              <a:rPr lang="fr-FR" sz="2800" dirty="0" smtClean="0"/>
              <a:t> pavement)</a:t>
            </a:r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17" y="1272102"/>
            <a:ext cx="3499283" cy="19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77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8229600" cy="685799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LES REGS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14" y="3704645"/>
            <a:ext cx="4610586" cy="315335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3414" y="0"/>
            <a:ext cx="4610586" cy="3624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800600"/>
            <a:ext cx="449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Le </a:t>
            </a:r>
            <a:r>
              <a:rPr lang="fr-FR" b="1" dirty="0"/>
              <a:t>Tanezrouft</a:t>
            </a:r>
            <a:r>
              <a:rPr lang="fr-FR" dirty="0"/>
              <a:t> (qui signifie </a:t>
            </a:r>
            <a:r>
              <a:rPr lang="fr-FR" dirty="0" smtClean="0"/>
              <a:t>«désert » en tamazight) est une zone désertique caractérisée par ses regs, située à cheval sur l’Algérie et le Mali. Il S’étend sur environ 600 km du Nord au Sud.</a:t>
            </a:r>
            <a:r>
              <a:rPr lang="fr-FR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85800"/>
            <a:ext cx="4495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Un </a:t>
            </a:r>
            <a:r>
              <a:rPr lang="fr-FR" sz="2000" b="1" dirty="0"/>
              <a:t>reg</a:t>
            </a:r>
            <a:r>
              <a:rPr lang="fr-FR" sz="2000" dirty="0"/>
              <a:t> est </a:t>
            </a:r>
            <a:r>
              <a:rPr lang="fr-FR" sz="2000" dirty="0" smtClean="0"/>
              <a:t>un désert de pierres, une surface caillouteuse débarrassée des éléments fins par le vent(déflation éolienne). Il correspond à la roche en place érodée ou à d’anciennes nappes de cailloutis. Le </a:t>
            </a:r>
            <a:r>
              <a:rPr lang="fr-FR" sz="2000" dirty="0"/>
              <a:t>reg représente le type de paysage désertique le plus répandu, il est constitué d'étendues de graviers et cailloux arrondis par l'érosion éolienne. Très peu de végétation y survit (</a:t>
            </a:r>
            <a:r>
              <a:rPr lang="fr-FR" sz="2000" dirty="0" smtClean="0"/>
              <a:t>voir acacia épineux)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xmlns="" val="6231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56192"/>
            <a:ext cx="9144000" cy="510180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fr-FR" dirty="0"/>
              <a:t>Reliefs structuraux :</a:t>
            </a:r>
            <a:br>
              <a:rPr lang="fr-FR" dirty="0"/>
            </a:b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0" y="7559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 smtClean="0"/>
              <a:t>L</a:t>
            </a:r>
            <a:r>
              <a:rPr lang="pt-BR" sz="2800" b="1" dirty="0" smtClean="0"/>
              <a:t>ES INSELBERGS </a:t>
            </a:r>
            <a:r>
              <a:rPr lang="pt-BR" sz="2800" b="1" dirty="0" err="1" smtClean="0"/>
              <a:t>vient</a:t>
            </a:r>
            <a:r>
              <a:rPr lang="pt-BR" sz="2800" b="1" dirty="0" smtClean="0"/>
              <a:t> de </a:t>
            </a:r>
            <a:r>
              <a:rPr lang="pt-BR" sz="2800" b="1" dirty="0" err="1" smtClean="0"/>
              <a:t>l’Allemand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insel</a:t>
            </a:r>
            <a:r>
              <a:rPr lang="pt-BR" sz="2800" b="1" dirty="0" smtClean="0"/>
              <a:t>: </a:t>
            </a:r>
            <a:r>
              <a:rPr lang="pt-BR" sz="2800" b="1" dirty="0" err="1" smtClean="0"/>
              <a:t>île</a:t>
            </a:r>
            <a:r>
              <a:rPr lang="pt-BR" sz="2800" b="1" dirty="0" smtClean="0"/>
              <a:t> et Berg: </a:t>
            </a:r>
            <a:r>
              <a:rPr lang="pt-BR" sz="2800" b="1" dirty="0" err="1" smtClean="0"/>
              <a:t>montagne</a:t>
            </a:r>
            <a:endParaRPr lang="fr-FR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175619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Les inselbergs sont </a:t>
            </a:r>
            <a:r>
              <a:rPr lang="fr-FR" b="1" dirty="0"/>
              <a:t>des montagnes isolées </a:t>
            </a:r>
            <a:r>
              <a:rPr lang="fr-FR" b="1" dirty="0" smtClean="0"/>
              <a:t>formées de </a:t>
            </a:r>
            <a:r>
              <a:rPr lang="fr-FR" b="1" dirty="0"/>
              <a:t>roches </a:t>
            </a:r>
            <a:r>
              <a:rPr lang="fr-FR" b="1" dirty="0" smtClean="0"/>
              <a:t>très résistantes</a:t>
            </a:r>
            <a:r>
              <a:rPr lang="fr-FR" b="1" dirty="0"/>
              <a:t>.</a:t>
            </a:r>
          </a:p>
          <a:p>
            <a:r>
              <a:rPr lang="fr-FR" b="1" dirty="0" smtClean="0"/>
              <a:t>•exemple: </a:t>
            </a:r>
            <a:r>
              <a:rPr lang="fr-FR" b="1" dirty="0" err="1"/>
              <a:t>Ayers</a:t>
            </a:r>
            <a:r>
              <a:rPr lang="fr-FR" b="1" dirty="0"/>
              <a:t> Rock en Australie centrale.</a:t>
            </a:r>
          </a:p>
        </p:txBody>
      </p:sp>
    </p:spTree>
    <p:extLst>
      <p:ext uri="{BB962C8B-B14F-4D97-AF65-F5344CB8AC3E}">
        <p14:creationId xmlns:p14="http://schemas.microsoft.com/office/powerpoint/2010/main" xmlns="" val="28323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22" y="1609235"/>
            <a:ext cx="6968678" cy="48121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Reliefs structuraux :</a:t>
            </a:r>
            <a:br>
              <a:rPr lang="fr-FR" dirty="0"/>
            </a:b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0" y="12329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b="1" dirty="0" smtClean="0"/>
              <a:t>L</a:t>
            </a:r>
            <a:r>
              <a:rPr lang="pt-BR" sz="2800" b="1" dirty="0" smtClean="0"/>
              <a:t>es </a:t>
            </a:r>
            <a:r>
              <a:rPr lang="pt-BR" sz="2800" b="1" dirty="0" err="1" smtClean="0"/>
              <a:t>Hamadas</a:t>
            </a:r>
            <a:endParaRPr lang="fr-FR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133951" y="200222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Plateau </a:t>
            </a:r>
            <a:r>
              <a:rPr lang="fr-FR" dirty="0" smtClean="0"/>
              <a:t>rocailleux des désertiques. </a:t>
            </a:r>
            <a:r>
              <a:rPr lang="fr-FR" i="1" dirty="0" smtClean="0"/>
              <a:t>les </a:t>
            </a:r>
            <a:r>
              <a:rPr lang="fr-FR" i="1" dirty="0"/>
              <a:t>hamadas </a:t>
            </a:r>
            <a:r>
              <a:rPr lang="fr-FR" i="1" dirty="0" smtClean="0"/>
              <a:t>sont formés de </a:t>
            </a:r>
            <a:r>
              <a:rPr lang="fr-FR" i="1" dirty="0"/>
              <a:t>pierres noires, les </a:t>
            </a:r>
            <a:r>
              <a:rPr lang="fr-FR" i="1" dirty="0" smtClean="0"/>
              <a:t>oueds desséchés et absences presque totale de la végétation. Ex: </a:t>
            </a:r>
            <a:r>
              <a:rPr lang="fr-FR" dirty="0"/>
              <a:t>L'</a:t>
            </a:r>
            <a:r>
              <a:rPr lang="fr-FR" b="1" dirty="0"/>
              <a:t>Hamada du </a:t>
            </a:r>
            <a:r>
              <a:rPr lang="fr-FR" b="1" dirty="0" err="1"/>
              <a:t>Guir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951" y="324445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localisé </a:t>
            </a:r>
            <a:r>
              <a:rPr lang="fr-FR" dirty="0"/>
              <a:t>au nord-ouest </a:t>
            </a:r>
            <a:r>
              <a:rPr lang="fr-FR" dirty="0" smtClean="0"/>
              <a:t>du </a:t>
            </a:r>
            <a:r>
              <a:rPr lang="fr-FR" dirty="0" err="1" smtClean="0"/>
              <a:t>sahara</a:t>
            </a:r>
            <a:r>
              <a:rPr lang="fr-FR" dirty="0" smtClean="0"/>
              <a:t> algérien, dans la région de la Saoura (</a:t>
            </a:r>
            <a:r>
              <a:rPr lang="fr-FR" dirty="0" err="1" smtClean="0"/>
              <a:t>Wilayates</a:t>
            </a:r>
            <a:r>
              <a:rPr lang="fr-FR" dirty="0" smtClean="0"/>
              <a:t> de Bechar, Adrar et Tindouf).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363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17" y="0"/>
            <a:ext cx="4786984" cy="68580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1497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Reliefs structuraux :</a:t>
            </a:r>
            <a:br>
              <a:rPr lang="fr-FR" dirty="0"/>
            </a:b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0" y="7620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b="1" dirty="0" smtClean="0"/>
              <a:t>L</a:t>
            </a:r>
            <a:r>
              <a:rPr lang="pt-BR" sz="2800" b="1" dirty="0" smtClean="0"/>
              <a:t>es </a:t>
            </a:r>
            <a:r>
              <a:rPr lang="pt-BR" sz="2800" b="1" dirty="0" err="1" smtClean="0"/>
              <a:t>Hamadas</a:t>
            </a:r>
            <a:endParaRPr lang="fr-FR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0" y="1525560"/>
            <a:ext cx="441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La Hamada du </a:t>
            </a:r>
            <a:r>
              <a:rPr lang="fr-FR" sz="2000" dirty="0" err="1"/>
              <a:t>Guir</a:t>
            </a:r>
            <a:r>
              <a:rPr lang="fr-FR" sz="2000" dirty="0"/>
              <a:t> est un vaste </a:t>
            </a:r>
            <a:r>
              <a:rPr lang="fr-FR" sz="2000" dirty="0" smtClean="0"/>
              <a:t>plateau, </a:t>
            </a:r>
            <a:r>
              <a:rPr lang="fr-FR" sz="2000" dirty="0"/>
              <a:t>monotone </a:t>
            </a:r>
            <a:r>
              <a:rPr lang="fr-FR" sz="2000" dirty="0"/>
              <a:t> </a:t>
            </a:r>
            <a:r>
              <a:rPr lang="fr-FR" sz="2000" dirty="0" smtClean="0"/>
              <a:t>s’étend </a:t>
            </a:r>
            <a:r>
              <a:rPr lang="fr-FR" sz="2000" dirty="0"/>
              <a:t>entre le Tafilalt à l’Ouest et la vallée du </a:t>
            </a:r>
            <a:r>
              <a:rPr lang="fr-FR" sz="2000" dirty="0" err="1"/>
              <a:t>Guir</a:t>
            </a:r>
            <a:r>
              <a:rPr lang="fr-FR" sz="2000" dirty="0"/>
              <a:t> à l’Est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9" name="Rectangle 8"/>
          <p:cNvSpPr/>
          <p:nvPr/>
        </p:nvSpPr>
        <p:spPr>
          <a:xfrm>
            <a:off x="0" y="2819400"/>
            <a:ext cx="434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La hamada s’étend </a:t>
            </a:r>
            <a:r>
              <a:rPr lang="fr-FR" sz="2000" dirty="0" smtClean="0"/>
              <a:t>du </a:t>
            </a:r>
            <a:r>
              <a:rPr lang="fr-FR" sz="2000" dirty="0"/>
              <a:t>Nord au Sud sur quelques 200 km, et dans sa plus grande largeur d’Est en Ouest sur environ 100 km.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4419600"/>
            <a:ext cx="4343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Sa surface apparaît peu accidentée, </a:t>
            </a:r>
            <a:r>
              <a:rPr lang="fr-FR" sz="2000" dirty="0" smtClean="0"/>
              <a:t>parsemée d’une </a:t>
            </a:r>
            <a:r>
              <a:rPr lang="fr-FR" sz="2000" dirty="0"/>
              <a:t>multitude de petites dépressions fermées, les dayas vers lesquelles convergent les réseaux d’oueds aux cours mal organisés et faiblement incisés</a:t>
            </a:r>
            <a:r>
              <a:rPr lang="fr-FR" sz="2000" dirty="0" smtClean="0"/>
              <a:t>.</a:t>
            </a:r>
          </a:p>
          <a:p>
            <a:pPr algn="just"/>
            <a:r>
              <a:rPr lang="fr-FR" sz="2000" dirty="0" smtClean="0"/>
              <a:t>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xmlns="" val="105651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3000" y="-1143002"/>
            <a:ext cx="6858000" cy="914400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428819" cy="846776"/>
          </a:xfrm>
        </p:spPr>
        <p:txBody>
          <a:bodyPr/>
          <a:lstStyle/>
          <a:p>
            <a:pPr algn="l"/>
            <a:r>
              <a:rPr lang="fr-FR" dirty="0" smtClean="0"/>
              <a:t>Gara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0" y="7620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u="sng" dirty="0" smtClean="0">
                <a:hlinkClick r:id="rId3"/>
              </a:rPr>
              <a:t> </a:t>
            </a:r>
            <a:r>
              <a:rPr lang="fr-FR" sz="2000" b="1" u="sng" dirty="0" smtClean="0">
                <a:hlinkClick r:id="rId3"/>
              </a:rPr>
              <a:t>Sont des </a:t>
            </a:r>
            <a:r>
              <a:rPr lang="fr-FR" sz="2000" b="1" u="sng" dirty="0">
                <a:hlinkClick r:id="rId3"/>
              </a:rPr>
              <a:t>buttes témoins qui proviennent de </a:t>
            </a:r>
            <a:r>
              <a:rPr lang="fr-FR" sz="2000" b="1" u="sng" dirty="0" smtClean="0">
                <a:hlinkClick r:id="rId3"/>
              </a:rPr>
              <a:t>la  dissection des hamadas «  les </a:t>
            </a:r>
            <a:r>
              <a:rPr lang="fr-FR" sz="2000" b="1" i="1" u="sng" dirty="0" smtClean="0">
                <a:hlinkClick r:id="rId3"/>
              </a:rPr>
              <a:t>gour</a:t>
            </a:r>
            <a:r>
              <a:rPr lang="fr-FR" sz="2000" b="1" u="sng" dirty="0">
                <a:hlinkClick r:id="rId3"/>
              </a:rPr>
              <a:t> (sing. </a:t>
            </a:r>
            <a:r>
              <a:rPr lang="fr-FR" sz="2000" b="1" i="1" u="sng" dirty="0">
                <a:hlinkClick r:id="rId3"/>
              </a:rPr>
              <a:t>gara</a:t>
            </a:r>
            <a:r>
              <a:rPr lang="fr-FR" sz="2000" b="1" u="sng" dirty="0">
                <a:hlinkClick r:id="rId3"/>
              </a:rPr>
              <a:t>), précèdent leurs rebords escarpés. La pierraille anguleuse de regs de dissociation parsème toutes ces surfaces monotones, à la suite de la fragmentation de la roche ou de son revêtement de croûte.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xmlns="" val="20756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371600"/>
            <a:ext cx="4953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Un </a:t>
            </a:r>
            <a:r>
              <a:rPr lang="fr-FR" sz="2000" b="1" dirty="0" err="1"/>
              <a:t>yardang</a:t>
            </a:r>
            <a:r>
              <a:rPr lang="fr-FR" sz="2000" dirty="0"/>
              <a:t> est une crête rocheuse créée par l'érosion éolienne dans un milieu désertique. Les </a:t>
            </a:r>
            <a:r>
              <a:rPr lang="fr-FR" sz="2000" dirty="0" err="1"/>
              <a:t>yardangs</a:t>
            </a:r>
            <a:r>
              <a:rPr lang="fr-FR" sz="2000" dirty="0"/>
              <a:t> sont généralement de forme allongée, au moins trois fois plus longs que larges ; vus </a:t>
            </a:r>
            <a:r>
              <a:rPr lang="fr-FR" sz="2000" dirty="0" smtClean="0"/>
              <a:t>d’en haut, </a:t>
            </a:r>
            <a:r>
              <a:rPr lang="fr-FR" sz="2000" dirty="0"/>
              <a:t>ils ressemblent à la coque d'un </a:t>
            </a:r>
            <a:r>
              <a:rPr lang="fr-FR" sz="2000" dirty="0" err="1" smtClean="0"/>
              <a:t>navir</a:t>
            </a:r>
            <a:r>
              <a:rPr lang="fr-FR" sz="2000" dirty="0" smtClean="0"/>
              <a:t>. </a:t>
            </a:r>
          </a:p>
          <a:p>
            <a:pPr algn="just"/>
            <a:r>
              <a:rPr lang="fr-FR" sz="2000" dirty="0" smtClean="0"/>
              <a:t>Le </a:t>
            </a:r>
            <a:r>
              <a:rPr lang="fr-FR" sz="2000" dirty="0"/>
              <a:t>côté exposé au vent est abrupt et escarpé et la structure devient de plus en plus basse et étroite à mesure que l'on s'éloigne du </a:t>
            </a:r>
            <a:r>
              <a:rPr lang="fr-FR" sz="2000" dirty="0" smtClean="0"/>
              <a:t>vent.</a:t>
            </a:r>
            <a:endParaRPr lang="fr-FR" sz="2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01479" y="1640009"/>
            <a:ext cx="2094042" cy="419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565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/>
              <a:t>Yardangs</a:t>
            </a:r>
            <a:endParaRPr lang="fr-FR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609600"/>
            <a:ext cx="495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dirty="0" smtClean="0"/>
              <a:t>Etymologie:</a:t>
            </a:r>
            <a:r>
              <a:rPr lang="fr-FR" sz="2000" dirty="0" smtClean="0"/>
              <a:t> Le </a:t>
            </a:r>
            <a:r>
              <a:rPr lang="fr-FR" sz="2000" dirty="0"/>
              <a:t>mot est </a:t>
            </a:r>
            <a:r>
              <a:rPr lang="fr-FR" sz="2000" dirty="0" smtClean="0"/>
              <a:t>d'origine turque qui signifie « rive abrupte ».</a:t>
            </a:r>
            <a:endParaRPr lang="fr-FR" sz="2000" dirty="0"/>
          </a:p>
        </p:txBody>
      </p:sp>
      <p:grpSp>
        <p:nvGrpSpPr>
          <p:cNvPr id="7" name="Grouper 6"/>
          <p:cNvGrpSpPr/>
          <p:nvPr/>
        </p:nvGrpSpPr>
        <p:grpSpPr>
          <a:xfrm>
            <a:off x="4953000" y="0"/>
            <a:ext cx="4191000" cy="2688485"/>
            <a:chOff x="4953000" y="0"/>
            <a:chExt cx="4191000" cy="285328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621860" y="-668860"/>
              <a:ext cx="2853280" cy="4191000"/>
            </a:xfrm>
            <a:prstGeom prst="rect">
              <a:avLst/>
            </a:prstGeom>
          </p:spPr>
        </p:pic>
        <p:cxnSp>
          <p:nvCxnSpPr>
            <p:cNvPr id="8" name="Connecteur droit avec flèche 7"/>
            <p:cNvCxnSpPr/>
            <p:nvPr/>
          </p:nvCxnSpPr>
          <p:spPr>
            <a:xfrm flipH="1">
              <a:off x="6773661" y="635082"/>
              <a:ext cx="1658135" cy="1764115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732915" y="1270163"/>
              <a:ext cx="1040746" cy="70564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5997511" y="1622986"/>
              <a:ext cx="211677" cy="194053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5" descr="IMG_4993f yardang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2999" y="4877100"/>
            <a:ext cx="4119032" cy="19532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0" y="4419600"/>
            <a:ext cx="4876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dirty="0"/>
              <a:t>Les méga-</a:t>
            </a:r>
            <a:r>
              <a:rPr lang="fr-FR" sz="2000" b="1" dirty="0" err="1"/>
              <a:t>yardangs</a:t>
            </a:r>
            <a:r>
              <a:rPr lang="fr-FR" sz="2000" b="1" dirty="0"/>
              <a:t> </a:t>
            </a:r>
            <a:r>
              <a:rPr lang="fr-FR" sz="2000" dirty="0"/>
              <a:t>sont ceux qui font plusieurs kilomètres de large et plusieurs centaines de mètres de haut, </a:t>
            </a:r>
            <a:endParaRPr lang="fr-FR" sz="2000" dirty="0" smtClean="0"/>
          </a:p>
          <a:p>
            <a:pPr algn="just"/>
            <a:r>
              <a:rPr lang="fr-FR" sz="2000" b="1" dirty="0" smtClean="0"/>
              <a:t>Les </a:t>
            </a:r>
            <a:r>
              <a:rPr lang="fr-FR" sz="2000" b="1" dirty="0"/>
              <a:t>méso-</a:t>
            </a:r>
            <a:r>
              <a:rPr lang="fr-FR" sz="2000" b="1" dirty="0" err="1"/>
              <a:t>yardangs</a:t>
            </a:r>
            <a:r>
              <a:rPr lang="fr-FR" sz="2000" b="1" dirty="0"/>
              <a:t> </a:t>
            </a:r>
            <a:r>
              <a:rPr lang="fr-FR" sz="2000" dirty="0"/>
              <a:t>ne font que quelques mètres de haut et 10 à 15 mètres de long, et</a:t>
            </a:r>
            <a:endParaRPr lang="fr-FR" sz="2000" dirty="0" smtClean="0"/>
          </a:p>
          <a:p>
            <a:pPr algn="just"/>
            <a:r>
              <a:rPr lang="fr-FR" sz="2000" b="1" dirty="0" smtClean="0"/>
              <a:t>Les </a:t>
            </a:r>
            <a:r>
              <a:rPr lang="fr-FR" sz="2000" b="1" dirty="0"/>
              <a:t>micro-</a:t>
            </a:r>
            <a:r>
              <a:rPr lang="fr-FR" sz="2000" b="1" dirty="0" err="1"/>
              <a:t>yardangs</a:t>
            </a:r>
            <a:r>
              <a:rPr lang="fr-FR" sz="2000" b="1" dirty="0"/>
              <a:t> </a:t>
            </a:r>
            <a:r>
              <a:rPr lang="fr-FR" sz="2000" dirty="0"/>
              <a:t>ne font que quelques centimètres.</a:t>
            </a:r>
          </a:p>
        </p:txBody>
      </p:sp>
    </p:spTree>
    <p:extLst>
      <p:ext uri="{BB962C8B-B14F-4D97-AF65-F5344CB8AC3E}">
        <p14:creationId xmlns:p14="http://schemas.microsoft.com/office/powerpoint/2010/main" xmlns="" val="175892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Reliefs </a:t>
            </a:r>
            <a:r>
              <a:rPr lang="fr-FR" dirty="0"/>
              <a:t>structuraux :</a:t>
            </a:r>
            <a:br>
              <a:rPr lang="fr-FR" dirty="0"/>
            </a:b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771775"/>
            <a:ext cx="5943600" cy="408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90600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On appelle dayas des dépressions </a:t>
            </a:r>
            <a:r>
              <a:rPr lang="fr-FR" sz="2000" dirty="0" smtClean="0"/>
              <a:t>fermées de </a:t>
            </a:r>
            <a:r>
              <a:rPr lang="fr-FR" sz="2000" dirty="0"/>
              <a:t>faible </a:t>
            </a:r>
            <a:r>
              <a:rPr lang="fr-FR" sz="2000" dirty="0" smtClean="0"/>
              <a:t>dénivelée </a:t>
            </a:r>
            <a:r>
              <a:rPr lang="fr-FR" sz="2000" dirty="0"/>
              <a:t>qui, dans les régions </a:t>
            </a:r>
            <a:r>
              <a:rPr lang="fr-FR" sz="2000" dirty="0" smtClean="0"/>
              <a:t>présahariennes </a:t>
            </a:r>
            <a:r>
              <a:rPr lang="fr-FR" sz="2000" dirty="0"/>
              <a:t>du </a:t>
            </a:r>
            <a:r>
              <a:rPr lang="fr-FR" sz="2000" dirty="0" smtClean="0"/>
              <a:t>Maghreb caractérisées par des écoulements endoréiques, </a:t>
            </a:r>
            <a:r>
              <a:rPr lang="fr-FR" sz="2000" dirty="0"/>
              <a:t>parsèment la surface rigide des plateaux protégée par </a:t>
            </a:r>
            <a:r>
              <a:rPr lang="fr-FR" sz="2000" dirty="0" smtClean="0"/>
              <a:t>une dalle calcaire ou </a:t>
            </a:r>
            <a:r>
              <a:rPr lang="fr-FR" sz="2000" dirty="0"/>
              <a:t>une croûte </a:t>
            </a:r>
            <a:r>
              <a:rPr lang="fr-FR" sz="2000" dirty="0" smtClean="0"/>
              <a:t>calcaire. Leurs fonds sont tapissés par une fine couche limono-argileuse permettant la stagnation des eaux de ruissellement et des oueds convergeant. </a:t>
            </a:r>
            <a:endParaRPr lang="fr-FR" sz="2000" dirty="0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2028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 smtClean="0"/>
              <a:t>L</a:t>
            </a:r>
            <a:r>
              <a:rPr lang="pt-BR" sz="2800" b="1" dirty="0" smtClean="0"/>
              <a:t>es dayas</a:t>
            </a:r>
            <a:endParaRPr lang="fr-FR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0" y="3200400"/>
            <a:ext cx="320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Les </a:t>
            </a:r>
            <a:r>
              <a:rPr lang="fr-FR" sz="2000" dirty="0" smtClean="0"/>
              <a:t>dayas sont donc </a:t>
            </a:r>
            <a:r>
              <a:rPr lang="fr-FR" sz="2000" dirty="0"/>
              <a:t>des </a:t>
            </a:r>
            <a:r>
              <a:rPr lang="fr-FR" sz="2000" dirty="0" smtClean="0"/>
              <a:t>dépressions (hydro-éoliennes</a:t>
            </a:r>
            <a:r>
              <a:rPr lang="fr-FR" sz="2000" dirty="0" smtClean="0"/>
              <a:t>). </a:t>
            </a:r>
            <a:r>
              <a:rPr lang="fr-FR" sz="2000" dirty="0"/>
              <a:t>Une alternance d’inondations et d’érosions éoliennes peut expliquer leur formation.</a:t>
            </a:r>
          </a:p>
        </p:txBody>
      </p:sp>
    </p:spTree>
    <p:extLst>
      <p:ext uri="{BB962C8B-B14F-4D97-AF65-F5344CB8AC3E}">
        <p14:creationId xmlns:p14="http://schemas.microsoft.com/office/powerpoint/2010/main" xmlns="" val="14178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0244" y="27663"/>
            <a:ext cx="3476462" cy="924961"/>
          </a:xfrm>
        </p:spPr>
        <p:txBody>
          <a:bodyPr/>
          <a:lstStyle/>
          <a:p>
            <a:pPr algn="l"/>
            <a:r>
              <a:rPr lang="fr-FR" dirty="0" smtClean="0"/>
              <a:t>LES SEBKHAS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34599" y="1048602"/>
            <a:ext cx="6858002" cy="476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990600"/>
            <a:ext cx="449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À la différence des </a:t>
            </a:r>
            <a:r>
              <a:rPr lang="fr-FR" sz="2000" dirty="0" smtClean="0"/>
              <a:t>dayas, </a:t>
            </a:r>
            <a:r>
              <a:rPr lang="fr-FR" sz="2000" dirty="0"/>
              <a:t>les sebkhas forment des marais salants temporaires. L’eau peut provenir du ruissellement ou de sources temporaires. La plus grande, le Chott el-</a:t>
            </a:r>
            <a:r>
              <a:rPr lang="fr-FR" sz="2000" dirty="0" err="1"/>
              <a:t>Jérid</a:t>
            </a:r>
            <a:r>
              <a:rPr lang="fr-FR" sz="2000" dirty="0"/>
              <a:t>, couvre 5000 km². Certaines sont exploitées sous forme de salines depuis le XVIe siècle comme à </a:t>
            </a:r>
            <a:r>
              <a:rPr lang="fr-FR" sz="2000" dirty="0" err="1"/>
              <a:t>Taoudeni</a:t>
            </a:r>
            <a:r>
              <a:rPr lang="fr-FR" sz="2000" dirty="0"/>
              <a:t> au Mali.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4" y="3951618"/>
            <a:ext cx="3782710" cy="251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151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Localisation des chotts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8414413" cy="48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815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 domaine xérique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0" y="838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200" dirty="0" smtClean="0"/>
              <a:t>Le domaine xérique, ou les régions sèches, forment un </a:t>
            </a:r>
            <a:r>
              <a:rPr lang="fr-FR" sz="2200" dirty="0" smtClean="0"/>
              <a:t>domaine </a:t>
            </a:r>
            <a:r>
              <a:rPr lang="fr-FR" sz="2200" dirty="0" err="1" smtClean="0"/>
              <a:t>morphoclimatique</a:t>
            </a:r>
            <a:r>
              <a:rPr lang="fr-FR" sz="2200" dirty="0" smtClean="0"/>
              <a:t> </a:t>
            </a:r>
            <a:r>
              <a:rPr lang="fr-FR" sz="2200" dirty="0" smtClean="0"/>
              <a:t>original.</a:t>
            </a:r>
            <a:endParaRPr lang="fr-FR" sz="22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2209800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200" dirty="0" smtClean="0"/>
              <a:t>J.TRICART Définie le domaine Xérique comme celui où la rareté </a:t>
            </a:r>
            <a:r>
              <a:rPr lang="fr-FR" sz="2200" dirty="0" smtClean="0"/>
              <a:t>des précipitations entrave le </a:t>
            </a:r>
            <a:r>
              <a:rPr lang="fr-FR" sz="2200" dirty="0" smtClean="0"/>
              <a:t>développement de la couverture végétale et rend l’écoulement sporadique dans </a:t>
            </a:r>
            <a:r>
              <a:rPr lang="fr-FR" sz="2200" dirty="0"/>
              <a:t>d</a:t>
            </a:r>
            <a:r>
              <a:rPr lang="fr-FR" sz="2200" dirty="0" smtClean="0"/>
              <a:t>es </a:t>
            </a:r>
            <a:r>
              <a:rPr lang="fr-FR" sz="2200" dirty="0" smtClean="0"/>
              <a:t> bassins </a:t>
            </a:r>
            <a:r>
              <a:rPr lang="fr-FR" sz="2200" dirty="0" smtClean="0"/>
              <a:t>de 100Km</a:t>
            </a:r>
            <a:r>
              <a:rPr lang="fr-FR" sz="2200" baseline="30000" dirty="0" smtClean="0"/>
              <a:t>2</a:t>
            </a:r>
            <a:r>
              <a:rPr lang="fr-FR" sz="2200" dirty="0" smtClean="0"/>
              <a:t> et plus.</a:t>
            </a:r>
            <a:endParaRPr lang="fr-FR" sz="22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9624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200" dirty="0" smtClean="0"/>
              <a:t>De cette définition nous retenons deux critères qui ont un rôle géomorphologique important:</a:t>
            </a:r>
          </a:p>
          <a:p>
            <a:pPr marL="285750" indent="-285750" algn="just">
              <a:buFont typeface="Wingdings" charset="2"/>
              <a:buChar char="Ø"/>
            </a:pPr>
            <a:r>
              <a:rPr lang="fr-FR" sz="2200" dirty="0"/>
              <a:t> </a:t>
            </a:r>
            <a:r>
              <a:rPr lang="fr-FR" sz="2200" dirty="0" smtClean="0"/>
              <a:t>sous l’effet de la sécheresse la végétation devient clairsemées ce qui favorise </a:t>
            </a:r>
            <a:r>
              <a:rPr lang="fr-FR" sz="2200" dirty="0" smtClean="0"/>
              <a:t>l’altération physique </a:t>
            </a:r>
            <a:r>
              <a:rPr lang="fr-FR" sz="2200" dirty="0" smtClean="0"/>
              <a:t>ou mécanique.</a:t>
            </a:r>
          </a:p>
          <a:p>
            <a:pPr marL="285750" indent="-285750" algn="just">
              <a:buFont typeface="Wingdings" charset="2"/>
              <a:buChar char="Ø"/>
            </a:pPr>
            <a:r>
              <a:rPr lang="fr-FR" sz="2200" dirty="0" smtClean="0"/>
              <a:t>Le caractère sporadique de l’écoulement est due  à la faible importance des sources </a:t>
            </a:r>
            <a:r>
              <a:rPr lang="fr-FR" sz="2200" dirty="0" smtClean="0"/>
              <a:t>donc  </a:t>
            </a:r>
            <a:r>
              <a:rPr lang="fr-FR" sz="2200" dirty="0" smtClean="0"/>
              <a:t>le ruissellement l’emporte sur l’infiltration.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xmlns="" val="3623590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xmlns="" val="2689263633"/>
              </p:ext>
            </p:extLst>
          </p:nvPr>
        </p:nvGraphicFramePr>
        <p:xfrm>
          <a:off x="1295400" y="1600200"/>
          <a:ext cx="7055464" cy="3900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44166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79713" y="-606288"/>
            <a:ext cx="5784573" cy="91440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79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Reliefs </a:t>
            </a:r>
            <a:r>
              <a:rPr lang="fr-FR" dirty="0" smtClean="0"/>
              <a:t>non </a:t>
            </a:r>
            <a:r>
              <a:rPr lang="fr-FR" dirty="0"/>
              <a:t>structuraux :</a:t>
            </a:r>
            <a:br>
              <a:rPr lang="fr-FR" dirty="0"/>
            </a:b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0" y="228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b="1" dirty="0" smtClean="0"/>
              <a:t>L</a:t>
            </a:r>
            <a:r>
              <a:rPr lang="pt-BR" sz="2800" b="1" dirty="0" smtClean="0"/>
              <a:t>es </a:t>
            </a:r>
            <a:r>
              <a:rPr lang="pt-BR" sz="2800" b="1" dirty="0" err="1" smtClean="0"/>
              <a:t>Glacis</a:t>
            </a:r>
            <a:endParaRPr lang="fr-FR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38587" y="1285461"/>
            <a:ext cx="90668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rgbClr val="0000FF"/>
                </a:solidFill>
              </a:rPr>
              <a:t>Glacis:  type d’aplanissement au </a:t>
            </a:r>
            <a:r>
              <a:rPr lang="fr-FR" sz="2800" dirty="0">
                <a:solidFill>
                  <a:srgbClr val="0000FF"/>
                </a:solidFill>
              </a:rPr>
              <a:t>profil longitudinal concave mais tendu</a:t>
            </a:r>
            <a:r>
              <a:rPr lang="fr-FR" sz="2800" dirty="0" smtClean="0">
                <a:solidFill>
                  <a:srgbClr val="0000FF"/>
                </a:solidFill>
              </a:rPr>
              <a:t>, fréquemment </a:t>
            </a:r>
            <a:r>
              <a:rPr lang="fr-FR" sz="2800" dirty="0">
                <a:solidFill>
                  <a:srgbClr val="0000FF"/>
                </a:solidFill>
              </a:rPr>
              <a:t>dominé par des reliefs aux flancs raides.</a:t>
            </a:r>
          </a:p>
        </p:txBody>
      </p:sp>
    </p:spTree>
    <p:extLst>
      <p:ext uri="{BB962C8B-B14F-4D97-AF65-F5344CB8AC3E}">
        <p14:creationId xmlns:p14="http://schemas.microsoft.com/office/powerpoint/2010/main" xmlns="" val="149997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00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Reliefs non </a:t>
            </a:r>
            <a:r>
              <a:rPr lang="fr-FR" dirty="0"/>
              <a:t>structuraux :</a:t>
            </a:r>
            <a:br>
              <a:rPr lang="fr-FR" dirty="0"/>
            </a:b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0" y="4969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b="1" dirty="0" smtClean="0"/>
              <a:t>L</a:t>
            </a:r>
            <a:r>
              <a:rPr lang="pt-BR" sz="2800" b="1" dirty="0" smtClean="0"/>
              <a:t>es </a:t>
            </a:r>
            <a:r>
              <a:rPr lang="pt-BR" sz="2800" b="1" dirty="0" err="1" smtClean="0"/>
              <a:t>Glacis</a:t>
            </a:r>
            <a:endParaRPr lang="fr-FR" sz="28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84028" y="-701971"/>
            <a:ext cx="5975941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b="1" dirty="0" smtClean="0"/>
              <a:t>L</a:t>
            </a:r>
            <a:r>
              <a:rPr lang="pt-BR" sz="2800" b="1" dirty="0" smtClean="0"/>
              <a:t>es </a:t>
            </a:r>
            <a:r>
              <a:rPr lang="pt-BR" sz="2800" b="1" dirty="0" err="1" smtClean="0"/>
              <a:t>Pédiments</a:t>
            </a:r>
            <a:endParaRPr lang="fr-FR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38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200" b="1" dirty="0"/>
              <a:t>Pédiment</a:t>
            </a:r>
            <a:r>
              <a:rPr lang="fr-FR" sz="2200" dirty="0"/>
              <a:t> (n. m.) mot anglais signifiant </a:t>
            </a:r>
            <a:r>
              <a:rPr lang="fr-FR" sz="2200" i="1" dirty="0"/>
              <a:t>fronton</a:t>
            </a:r>
            <a:r>
              <a:rPr lang="fr-FR" sz="2200" dirty="0"/>
              <a:t> : Glacis d’érosion, typique des morphologies désertiques, constitué sur des roches dures, au pied d’un </a:t>
            </a:r>
            <a:r>
              <a:rPr lang="fr-FR" sz="2200" u="sng" dirty="0">
                <a:hlinkClick r:id="rId3"/>
              </a:rPr>
              <a:t>inselberg.</a:t>
            </a:r>
            <a:endParaRPr lang="fr-FR" sz="2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t="18540" r="3420" b="9379"/>
          <a:stretch/>
        </p:blipFill>
        <p:spPr>
          <a:xfrm>
            <a:off x="229315" y="2641034"/>
            <a:ext cx="8590555" cy="34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74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168116" cy="1362075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cap="none" dirty="0">
                <a:ln w="11430"/>
                <a:solidFill>
                  <a:srgbClr val="F9E4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Modelés et processus</a:t>
            </a:r>
            <a:br>
              <a:rPr lang="fr-FR" cap="none" dirty="0">
                <a:ln w="11430"/>
                <a:solidFill>
                  <a:srgbClr val="F9E4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fr-FR" cap="none" dirty="0">
                <a:ln w="11430"/>
                <a:solidFill>
                  <a:srgbClr val="F9E4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d’accumulation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9068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6957" y="10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Modes de transport des sédiments éoliens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7" y="1270163"/>
            <a:ext cx="8743206" cy="425038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540122" y="5520550"/>
            <a:ext cx="3549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 </a:t>
            </a:r>
            <a:r>
              <a:rPr lang="hu-HU" sz="3600" b="1" dirty="0" smtClean="0"/>
              <a:t>Selon (Pye </a:t>
            </a:r>
            <a:r>
              <a:rPr lang="hu-HU" sz="3600" b="1" dirty="0"/>
              <a:t>1987).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xmlns="" val="30145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xmlns="" val="2432547173"/>
              </p:ext>
            </p:extLst>
          </p:nvPr>
        </p:nvGraphicFramePr>
        <p:xfrm>
          <a:off x="253939" y="135375"/>
          <a:ext cx="6096000" cy="318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4"/>
          <p:cNvPicPr>
            <a:picLocks noChangeAspect="1"/>
          </p:cNvPicPr>
          <p:nvPr/>
        </p:nvPicPr>
        <p:blipFill rotWithShape="1">
          <a:blip r:embed="rId6"/>
          <a:srcRect l="115" t="12875" r="-479"/>
          <a:stretch/>
        </p:blipFill>
        <p:spPr>
          <a:xfrm>
            <a:off x="1971157" y="3214819"/>
            <a:ext cx="5678487" cy="3185982"/>
          </a:xfrm>
          <a:prstGeom prst="rect">
            <a:avLst/>
          </a:prstGeom>
        </p:spPr>
      </p:pic>
      <p:grpSp>
        <p:nvGrpSpPr>
          <p:cNvPr id="2" name="Grouper 5"/>
          <p:cNvGrpSpPr/>
          <p:nvPr/>
        </p:nvGrpSpPr>
        <p:grpSpPr>
          <a:xfrm>
            <a:off x="1099929" y="3234723"/>
            <a:ext cx="6771861" cy="3535409"/>
            <a:chOff x="3147998" y="1678173"/>
            <a:chExt cx="5756494" cy="3910360"/>
          </a:xfrm>
        </p:grpSpPr>
        <p:sp>
          <p:nvSpPr>
            <p:cNvPr id="7" name="ZoneTexte 6"/>
            <p:cNvSpPr txBox="1"/>
            <p:nvPr/>
          </p:nvSpPr>
          <p:spPr>
            <a:xfrm>
              <a:off x="3147998" y="2382688"/>
              <a:ext cx="15020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Hauteur </a:t>
              </a:r>
            </a:p>
            <a:p>
              <a:r>
                <a:rPr lang="fr-FR" dirty="0" smtClean="0"/>
                <a:t>de la saltation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7091175" y="2659687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Angle de l’impact</a:t>
              </a:r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650032" y="5180031"/>
              <a:ext cx="3468618" cy="40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Longueur du rebond de la saltation</a:t>
              </a:r>
              <a:endParaRPr lang="fr-FR" dirty="0"/>
            </a:p>
          </p:txBody>
        </p:sp>
        <p:sp>
          <p:nvSpPr>
            <p:cNvPr id="10" name="Flèche vers la droite 9"/>
            <p:cNvSpPr/>
            <p:nvPr/>
          </p:nvSpPr>
          <p:spPr>
            <a:xfrm>
              <a:off x="3598507" y="2046374"/>
              <a:ext cx="2293166" cy="290580"/>
            </a:xfrm>
            <a:prstGeom prst="rightArrow">
              <a:avLst/>
            </a:prstGeom>
            <a:solidFill>
              <a:srgbClr val="F9E4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898382" y="1678173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Vent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2663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86" r="-3861"/>
          <a:stretch/>
        </p:blipFill>
        <p:spPr>
          <a:xfrm>
            <a:off x="3651425" y="0"/>
            <a:ext cx="5492575" cy="396926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28600" y="457200"/>
            <a:ext cx="3422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Dépend en premier lieu de la taille</a:t>
            </a:r>
          </a:p>
          <a:p>
            <a:r>
              <a:rPr lang="fr-FR" dirty="0" smtClean="0"/>
              <a:t> des particules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0" y="1415419"/>
            <a:ext cx="38495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Wingdings" charset="2"/>
              <a:buChar char="²"/>
            </a:pPr>
            <a:r>
              <a:rPr lang="fr-FR" dirty="0" smtClean="0"/>
              <a:t>Les petites particules &lt;</a:t>
            </a:r>
            <a:r>
              <a:rPr lang="fr-FR" dirty="0" smtClean="0"/>
              <a:t>60-70μm</a:t>
            </a:r>
          </a:p>
          <a:p>
            <a:pPr algn="just"/>
            <a:r>
              <a:rPr lang="fr-FR" dirty="0" smtClean="0"/>
              <a:t>      sont transportées en suspension </a:t>
            </a:r>
          </a:p>
          <a:p>
            <a:pPr algn="just"/>
            <a:r>
              <a:rPr lang="fr-FR" dirty="0" smtClean="0"/>
              <a:t>      </a:t>
            </a:r>
            <a:r>
              <a:rPr lang="fr-FR" dirty="0" smtClean="0"/>
              <a:t>et restent longtemps en </a:t>
            </a:r>
          </a:p>
          <a:p>
            <a:pPr algn="just"/>
            <a:r>
              <a:rPr lang="fr-FR" dirty="0"/>
              <a:t> </a:t>
            </a:r>
            <a:r>
              <a:rPr lang="fr-FR" dirty="0" smtClean="0"/>
              <a:t>     suspension à cause des tourbillons</a:t>
            </a:r>
          </a:p>
          <a:p>
            <a:pPr algn="just"/>
            <a:r>
              <a:rPr lang="fr-FR" dirty="0"/>
              <a:t> </a:t>
            </a:r>
            <a:r>
              <a:rPr lang="fr-FR" dirty="0" smtClean="0"/>
              <a:t>      dans l’air.</a:t>
            </a:r>
          </a:p>
          <a:p>
            <a:pPr algn="just"/>
            <a:r>
              <a:rPr lang="fr-FR" dirty="0" smtClean="0"/>
              <a:t>Ces particules ne contribuent pas</a:t>
            </a:r>
          </a:p>
          <a:p>
            <a:pPr algn="just"/>
            <a:r>
              <a:rPr lang="fr-FR" dirty="0" smtClean="0"/>
              <a:t>beaucoup dans la dynamique éolienne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0" y="40386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²"/>
            </a:pPr>
            <a:r>
              <a:rPr lang="fr-FR" dirty="0" smtClean="0"/>
              <a:t>Les particules plus larges (60-500μm) se déplacent dans la partie inférieure </a:t>
            </a:r>
            <a:r>
              <a:rPr lang="fr-FR" dirty="0" smtClean="0"/>
              <a:t> du </a:t>
            </a:r>
            <a:r>
              <a:rPr lang="fr-FR" dirty="0" smtClean="0"/>
              <a:t>vent par </a:t>
            </a:r>
            <a:r>
              <a:rPr lang="fr-FR" b="1" dirty="0" smtClean="0"/>
              <a:t>Saltation. </a:t>
            </a:r>
            <a:r>
              <a:rPr lang="fr-FR" dirty="0" smtClean="0"/>
              <a:t>L’impact des particules transportées par saltation sur la </a:t>
            </a:r>
            <a:r>
              <a:rPr lang="fr-FR" dirty="0" smtClean="0"/>
              <a:t>surface  </a:t>
            </a:r>
            <a:r>
              <a:rPr lang="fr-FR" dirty="0" smtClean="0"/>
              <a:t>provoque des petits  déplacements des grains adjacents </a:t>
            </a:r>
            <a:r>
              <a:rPr lang="fr-FR" b="1" dirty="0" smtClean="0"/>
              <a:t>( reptation). 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0" y="5105400"/>
            <a:ext cx="910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²"/>
            </a:pPr>
            <a:r>
              <a:rPr lang="fr-FR" dirty="0" smtClean="0"/>
              <a:t>Les particules plus grosses à 500μm ou inférieur exposées peuvent être poussées ou roulées</a:t>
            </a:r>
          </a:p>
          <a:p>
            <a:r>
              <a:rPr lang="fr-FR" dirty="0" smtClean="0"/>
              <a:t>      le long de la surface sous l’impact des grains transportés par saltation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228600" y="6027003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Le processus dominant de transport </a:t>
            </a:r>
            <a:r>
              <a:rPr lang="fr-FR" sz="2400" b="1" dirty="0" smtClean="0"/>
              <a:t>de </a:t>
            </a:r>
            <a:r>
              <a:rPr lang="fr-FR" sz="2400" b="1" dirty="0"/>
              <a:t>sable </a:t>
            </a:r>
            <a:r>
              <a:rPr lang="fr-FR" sz="2400" b="1" dirty="0" smtClean="0"/>
              <a:t>par le vent reste </a:t>
            </a:r>
            <a:r>
              <a:rPr lang="fr-FR" sz="2400" b="1" dirty="0"/>
              <a:t>le transport par </a:t>
            </a:r>
            <a:r>
              <a:rPr lang="fr-FR" sz="2400" b="1" dirty="0" smtClean="0"/>
              <a:t>saltation.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xmlns="" val="5882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35558" y="99949"/>
            <a:ext cx="519686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/>
              <a:t>Reptation et saltation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8811" y="4876800"/>
            <a:ext cx="91051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smtClean="0"/>
              <a:t>Les modes de transports du sable par le vent:   </a:t>
            </a:r>
            <a:r>
              <a:rPr lang="fr-FR" sz="2000" b="1" dirty="0" smtClean="0"/>
              <a:t>La saltation et la reptation</a:t>
            </a:r>
          </a:p>
          <a:p>
            <a:pPr algn="just"/>
            <a:r>
              <a:rPr lang="fr-FR" sz="2000" b="1" dirty="0" smtClean="0"/>
              <a:t>La saltation: c’est une suite de rebonds où la vitesse du grain est augmentée par le vent </a:t>
            </a:r>
            <a:r>
              <a:rPr lang="fr-FR" sz="2000" b="1" dirty="0" smtClean="0"/>
              <a:t>à  </a:t>
            </a:r>
            <a:r>
              <a:rPr lang="fr-FR" sz="2000" b="1" dirty="0" smtClean="0"/>
              <a:t>chaque saut, ce qui lui permet de rebondir sur la surface.</a:t>
            </a:r>
          </a:p>
          <a:p>
            <a:pPr algn="just"/>
            <a:r>
              <a:rPr lang="fr-FR" sz="2000" dirty="0" smtClean="0"/>
              <a:t>A chaque rebond le grain déloge plusieurs grains, qui ne fond que rouler ou sautiller </a:t>
            </a:r>
            <a:r>
              <a:rPr lang="fr-FR" sz="2000" dirty="0" smtClean="0"/>
              <a:t>sur  </a:t>
            </a:r>
            <a:r>
              <a:rPr lang="fr-FR" sz="2000" dirty="0" smtClean="0"/>
              <a:t>la surface c’est la </a:t>
            </a:r>
            <a:r>
              <a:rPr lang="fr-FR" sz="2000" b="1" dirty="0" smtClean="0"/>
              <a:t>reptation</a:t>
            </a:r>
            <a:r>
              <a:rPr lang="fr-FR" sz="2000" dirty="0" smtClean="0"/>
              <a:t>.  </a:t>
            </a:r>
            <a:endParaRPr lang="fr-FR" sz="2000" dirty="0"/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 rotWithShape="1">
          <a:blip r:embed="rId2"/>
          <a:srcRect l="115" t="12875" r="-479"/>
          <a:stretch/>
        </p:blipFill>
        <p:spPr>
          <a:xfrm>
            <a:off x="1628011" y="1184718"/>
            <a:ext cx="5678487" cy="3404743"/>
          </a:xfrm>
          <a:prstGeom prst="rect">
            <a:avLst/>
          </a:prstGeom>
        </p:spPr>
      </p:pic>
      <p:grpSp>
        <p:nvGrpSpPr>
          <p:cNvPr id="2" name="Grouper 7"/>
          <p:cNvGrpSpPr/>
          <p:nvPr/>
        </p:nvGrpSpPr>
        <p:grpSpPr>
          <a:xfrm>
            <a:off x="1175924" y="684725"/>
            <a:ext cx="5756494" cy="3482432"/>
            <a:chOff x="3147998" y="1678173"/>
            <a:chExt cx="5756494" cy="3851764"/>
          </a:xfrm>
        </p:grpSpPr>
        <p:sp>
          <p:nvSpPr>
            <p:cNvPr id="9" name="ZoneTexte 8"/>
            <p:cNvSpPr txBox="1"/>
            <p:nvPr/>
          </p:nvSpPr>
          <p:spPr>
            <a:xfrm>
              <a:off x="3147998" y="2382688"/>
              <a:ext cx="15020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Hauteur </a:t>
              </a:r>
            </a:p>
            <a:p>
              <a:r>
                <a:rPr lang="fr-FR" dirty="0" smtClean="0"/>
                <a:t>de la saltation</a:t>
              </a:r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091175" y="2659687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Angle de l’impact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4650032" y="5160605"/>
              <a:ext cx="346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Longueur du rebond de la saltation</a:t>
              </a:r>
              <a:endParaRPr lang="fr-FR" dirty="0"/>
            </a:p>
          </p:txBody>
        </p:sp>
        <p:sp>
          <p:nvSpPr>
            <p:cNvPr id="12" name="Flèche vers la droite 11"/>
            <p:cNvSpPr/>
            <p:nvPr/>
          </p:nvSpPr>
          <p:spPr>
            <a:xfrm>
              <a:off x="3598507" y="2046374"/>
              <a:ext cx="2293166" cy="290580"/>
            </a:xfrm>
            <a:prstGeom prst="rightArrow">
              <a:avLst/>
            </a:prstGeom>
            <a:solidFill>
              <a:srgbClr val="F9E4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898382" y="1678173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Vent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9646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37135" y="-1148864"/>
            <a:ext cx="6869726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54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19050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152525"/>
            <a:ext cx="2857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52525"/>
            <a:ext cx="28194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810125"/>
            <a:ext cx="28575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10125"/>
            <a:ext cx="27432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981325"/>
            <a:ext cx="2857500" cy="19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8400" y="3032125"/>
            <a:ext cx="2743200" cy="17948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200" dirty="0" smtClean="0"/>
              <a:t>Il leur manque d'humidité (facteur limitant pour la végétation</a:t>
            </a:r>
            <a:r>
              <a:rPr lang="fr-FR" sz="2200" dirty="0" smtClean="0"/>
              <a:t>),  </a:t>
            </a:r>
            <a:r>
              <a:rPr lang="fr-FR" sz="2200" dirty="0" smtClean="0"/>
              <a:t>les formations végétales sont basses (arbustives) clairsemées et finissent par disparaitre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3594100"/>
            <a:ext cx="3048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/>
              <a:t>Peut être chaud ou froid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xmlns="" val="184222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Dépôts de </a:t>
            </a:r>
            <a:r>
              <a:rPr lang="fr-FR" dirty="0"/>
              <a:t>vent</a:t>
            </a:r>
            <a:br>
              <a:rPr lang="fr-FR" dirty="0"/>
            </a:b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" y="1264032"/>
            <a:ext cx="9144000" cy="16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 smtClean="0">
                <a:latin typeface="Times New Roman"/>
                <a:cs typeface="Times New Roman"/>
              </a:rPr>
              <a:t>Tous </a:t>
            </a:r>
            <a:r>
              <a:rPr lang="fr-FR" sz="2400" dirty="0">
                <a:latin typeface="Times New Roman"/>
                <a:cs typeface="Times New Roman"/>
              </a:rPr>
              <a:t>les matériaux transportés par le vent sont déposés quelque part, généralement de manière distincte, en fonction des caractéristiques du vent, de la nature et de la granulométrie des </a:t>
            </a:r>
            <a:r>
              <a:rPr lang="fr-FR" sz="2400" dirty="0" smtClean="0">
                <a:latin typeface="Times New Roman"/>
                <a:cs typeface="Times New Roman"/>
              </a:rPr>
              <a:t>sédiments.</a:t>
            </a:r>
            <a:endParaRPr lang="fr-FR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558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Classification des dunes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0" y="1781757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/>
              <a:t>Plusieurs classifications des types de dunes ont été proposées. On peut les regrouper en  deux grandes catégories:</a:t>
            </a:r>
          </a:p>
          <a:p>
            <a:pPr algn="just"/>
            <a:endParaRPr lang="fr-FR" sz="2400" dirty="0" smtClean="0"/>
          </a:p>
          <a:p>
            <a:pPr algn="just">
              <a:buFont typeface="Arial" pitchFamily="34" charset="0"/>
              <a:buChar char="•"/>
            </a:pPr>
            <a:r>
              <a:rPr lang="fr-FR" sz="2400" b="1" dirty="0" smtClean="0"/>
              <a:t> La première catégorie: </a:t>
            </a:r>
            <a:r>
              <a:rPr lang="fr-FR" sz="2400" dirty="0" smtClean="0"/>
              <a:t>Classification </a:t>
            </a:r>
            <a:r>
              <a:rPr lang="fr-FR" sz="2400" dirty="0" err="1" smtClean="0"/>
              <a:t>morphodynamique</a:t>
            </a:r>
            <a:r>
              <a:rPr lang="fr-FR" sz="2400" dirty="0" smtClean="0"/>
              <a:t> qui prend en considération trois paramètres, type de dune, le vent et l’apport de sable.</a:t>
            </a:r>
          </a:p>
          <a:p>
            <a:pPr algn="just"/>
            <a:endParaRPr lang="fr-FR" sz="2400" dirty="0" smtClean="0"/>
          </a:p>
          <a:p>
            <a:pPr algn="just">
              <a:buFont typeface="Arial" pitchFamily="34" charset="0"/>
              <a:buChar char="•"/>
            </a:pPr>
            <a:r>
              <a:rPr lang="fr-FR" sz="2400" b="1" dirty="0" smtClean="0"/>
              <a:t> La deuxième catégorie: </a:t>
            </a:r>
            <a:r>
              <a:rPr lang="fr-FR" sz="2400" dirty="0" smtClean="0"/>
              <a:t>Classification morphologique basée sur la morphologie externe de la dune.</a:t>
            </a:r>
          </a:p>
          <a:p>
            <a:pPr algn="just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xmlns="" val="30128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52269" y="0"/>
            <a:ext cx="9791489" cy="1023187"/>
          </a:xfrm>
        </p:spPr>
        <p:txBody>
          <a:bodyPr>
            <a:noAutofit/>
          </a:bodyPr>
          <a:lstStyle/>
          <a:p>
            <a:r>
              <a:rPr lang="fr-FR" sz="4000" dirty="0" smtClean="0"/>
              <a:t>Classification </a:t>
            </a:r>
            <a:r>
              <a:rPr lang="fr-FR" sz="4000" dirty="0" err="1" smtClean="0"/>
              <a:t>morphodynamique</a:t>
            </a:r>
            <a:r>
              <a:rPr lang="fr-FR" sz="4000" dirty="0" smtClean="0"/>
              <a:t/>
            </a:r>
            <a:br>
              <a:rPr lang="fr-FR" sz="4000" dirty="0" smtClean="0"/>
            </a:br>
            <a:endParaRPr lang="fr-FR" sz="2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60" y="777651"/>
            <a:ext cx="8534400" cy="4089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324" y="6018215"/>
            <a:ext cx="8534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/>
              <a:t> basée sur l’orientation </a:t>
            </a:r>
            <a:r>
              <a:rPr lang="fr-FR" sz="2200" dirty="0"/>
              <a:t>des dunes et la direction dominante des </a:t>
            </a:r>
            <a:r>
              <a:rPr lang="fr-FR" sz="2200" dirty="0" smtClean="0"/>
              <a:t>vents.</a:t>
            </a:r>
            <a:endParaRPr lang="fr-FR" sz="2200" dirty="0"/>
          </a:p>
        </p:txBody>
      </p:sp>
      <p:sp>
        <p:nvSpPr>
          <p:cNvPr id="5" name="Rectangle 4"/>
          <p:cNvSpPr/>
          <p:nvPr/>
        </p:nvSpPr>
        <p:spPr>
          <a:xfrm>
            <a:off x="3670410" y="4960581"/>
            <a:ext cx="2979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/>
              <a:t>Hunter </a:t>
            </a:r>
            <a:r>
              <a:rPr lang="de-DE" sz="2400" b="1" i="1" dirty="0"/>
              <a:t>et al. </a:t>
            </a:r>
            <a:r>
              <a:rPr lang="de-DE" sz="2400" b="1" dirty="0" smtClean="0"/>
              <a:t>1983.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xmlns="" val="8429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1257"/>
          </a:xfrm>
        </p:spPr>
        <p:txBody>
          <a:bodyPr/>
          <a:lstStyle/>
          <a:p>
            <a:r>
              <a:rPr lang="fr-FR" dirty="0" smtClean="0"/>
              <a:t>Classification morphologique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83" y="1417638"/>
            <a:ext cx="6473785" cy="54403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98761" y="83125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Différents types de dune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29068" y="1417638"/>
            <a:ext cx="1160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barkhanes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064613" y="1094472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Dunes transverses</a:t>
            </a: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29068" y="3346959"/>
            <a:ext cx="214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Dunes </a:t>
            </a:r>
            <a:r>
              <a:rPr lang="fr-FR" dirty="0" smtClean="0"/>
              <a:t>longitudinales</a:t>
            </a:r>
            <a:endParaRPr lang="fr-FR" dirty="0"/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18125" y="3182563"/>
            <a:ext cx="16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Dunes en étoile</a:t>
            </a:r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8125" y="5087044"/>
            <a:ext cx="204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Dunes paraboliques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6822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662"/>
            <a:ext cx="8229600" cy="1143000"/>
          </a:xfrm>
        </p:spPr>
        <p:txBody>
          <a:bodyPr/>
          <a:lstStyle/>
          <a:p>
            <a:r>
              <a:rPr lang="fr-FR" dirty="0" smtClean="0"/>
              <a:t>Nebka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07944" y="356277"/>
            <a:ext cx="4880258" cy="700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6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883" y="0"/>
            <a:ext cx="8229600" cy="60742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/>
              <a:t>Barkhanes</a:t>
            </a:r>
            <a:endParaRPr lang="fr-FR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512294" y="-298000"/>
            <a:ext cx="3087202" cy="38454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97456" y="2513200"/>
            <a:ext cx="3741379" cy="4751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987035"/>
            <a:ext cx="469127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charset="2"/>
              <a:buChar char="u"/>
            </a:pPr>
            <a:r>
              <a:rPr lang="fr-FR" sz="2200" dirty="0">
                <a:latin typeface="Times New Roman"/>
                <a:cs typeface="Times New Roman"/>
              </a:rPr>
              <a:t>Les </a:t>
            </a:r>
            <a:r>
              <a:rPr lang="fr-FR" sz="2200" dirty="0" smtClean="0">
                <a:latin typeface="Times New Roman"/>
                <a:cs typeface="Times New Roman"/>
              </a:rPr>
              <a:t>Barkhanes </a:t>
            </a:r>
            <a:r>
              <a:rPr lang="fr-FR" sz="2200" dirty="0">
                <a:latin typeface="Times New Roman"/>
                <a:cs typeface="Times New Roman"/>
              </a:rPr>
              <a:t>sont </a:t>
            </a:r>
            <a:r>
              <a:rPr lang="fr-FR" sz="2200" dirty="0" smtClean="0">
                <a:latin typeface="Times New Roman"/>
                <a:cs typeface="Times New Roman"/>
              </a:rPr>
              <a:t>des dunes </a:t>
            </a:r>
            <a:r>
              <a:rPr lang="fr-FR" sz="2200" dirty="0">
                <a:latin typeface="Times New Roman"/>
                <a:cs typeface="Times New Roman"/>
              </a:rPr>
              <a:t>en forme </a:t>
            </a:r>
            <a:r>
              <a:rPr lang="fr-FR" sz="2200" dirty="0" smtClean="0">
                <a:latin typeface="Times New Roman"/>
                <a:cs typeface="Times New Roman"/>
              </a:rPr>
              <a:t>de croissant. </a:t>
            </a:r>
          </a:p>
          <a:p>
            <a:pPr marL="285750" indent="-285750" algn="just">
              <a:lnSpc>
                <a:spcPct val="150000"/>
              </a:lnSpc>
            </a:pPr>
            <a:endParaRPr lang="fr-FR" sz="2200" dirty="0" smtClean="0">
              <a:latin typeface="Times New Roman"/>
              <a:cs typeface="Times New Roman"/>
            </a:endParaRPr>
          </a:p>
          <a:p>
            <a:pPr marL="285750" indent="-285750" algn="just">
              <a:lnSpc>
                <a:spcPct val="150000"/>
              </a:lnSpc>
              <a:buFont typeface="Wingdings" charset="2"/>
              <a:buChar char="u"/>
            </a:pPr>
            <a:r>
              <a:rPr lang="fr-FR" sz="2200" dirty="0" smtClean="0">
                <a:latin typeface="Times New Roman"/>
                <a:cs typeface="Times New Roman"/>
              </a:rPr>
              <a:t>Les </a:t>
            </a:r>
            <a:r>
              <a:rPr lang="fr-FR" sz="2200" dirty="0">
                <a:latin typeface="Times New Roman"/>
                <a:cs typeface="Times New Roman"/>
              </a:rPr>
              <a:t>deux bras du croissant, </a:t>
            </a:r>
            <a:r>
              <a:rPr lang="fr-FR" sz="2200" dirty="0" smtClean="0">
                <a:latin typeface="Times New Roman"/>
                <a:cs typeface="Times New Roman"/>
              </a:rPr>
              <a:t>appelés </a:t>
            </a:r>
            <a:r>
              <a:rPr lang="fr-FR" sz="2200" b="1" dirty="0" smtClean="0">
                <a:latin typeface="Times New Roman"/>
                <a:cs typeface="Times New Roman"/>
              </a:rPr>
              <a:t>cornes</a:t>
            </a:r>
            <a:r>
              <a:rPr lang="fr-FR" sz="2200" dirty="0" smtClean="0">
                <a:latin typeface="Times New Roman"/>
                <a:cs typeface="Times New Roman"/>
              </a:rPr>
              <a:t> </a:t>
            </a:r>
            <a:r>
              <a:rPr lang="fr-FR" sz="2200" dirty="0">
                <a:latin typeface="Times New Roman"/>
                <a:cs typeface="Times New Roman"/>
              </a:rPr>
              <a:t>de la dune, pointe sous le </a:t>
            </a:r>
            <a:r>
              <a:rPr lang="fr-FR" sz="2200" dirty="0" smtClean="0">
                <a:latin typeface="Times New Roman"/>
                <a:cs typeface="Times New Roman"/>
              </a:rPr>
              <a:t>vent.</a:t>
            </a:r>
          </a:p>
          <a:p>
            <a:pPr algn="just">
              <a:lnSpc>
                <a:spcPct val="150000"/>
              </a:lnSpc>
            </a:pPr>
            <a:endParaRPr lang="fr-FR" sz="2200" dirty="0">
              <a:latin typeface="Times New Roman"/>
              <a:cs typeface="Times New Roman"/>
            </a:endParaRPr>
          </a:p>
          <a:p>
            <a:pPr marL="285750" indent="-285750" algn="just">
              <a:lnSpc>
                <a:spcPct val="150000"/>
              </a:lnSpc>
              <a:buFont typeface="Wingdings" charset="2"/>
              <a:buChar char="u"/>
            </a:pPr>
            <a:r>
              <a:rPr lang="fr-FR" sz="2200" dirty="0" smtClean="0">
                <a:latin typeface="Times New Roman"/>
                <a:cs typeface="Times New Roman"/>
              </a:rPr>
              <a:t> </a:t>
            </a:r>
            <a:r>
              <a:rPr lang="fr-FR" sz="2200" dirty="0">
                <a:latin typeface="Times New Roman"/>
                <a:cs typeface="Times New Roman"/>
              </a:rPr>
              <a:t>Le </a:t>
            </a:r>
            <a:r>
              <a:rPr lang="fr-FR" sz="2200" dirty="0" smtClean="0">
                <a:latin typeface="Times New Roman"/>
                <a:cs typeface="Times New Roman"/>
              </a:rPr>
              <a:t>corps principal du </a:t>
            </a:r>
            <a:r>
              <a:rPr lang="fr-FR" sz="2200" dirty="0">
                <a:latin typeface="Times New Roman"/>
                <a:cs typeface="Times New Roman"/>
              </a:rPr>
              <a:t>croissant se trouve </a:t>
            </a:r>
            <a:r>
              <a:rPr lang="fr-FR" sz="2200" b="1" dirty="0">
                <a:latin typeface="Times New Roman"/>
                <a:cs typeface="Times New Roman"/>
              </a:rPr>
              <a:t>du côté </a:t>
            </a:r>
            <a:r>
              <a:rPr lang="fr-FR" sz="2200" dirty="0">
                <a:latin typeface="Times New Roman"/>
                <a:cs typeface="Times New Roman"/>
              </a:rPr>
              <a:t>au vent de la dune.</a:t>
            </a:r>
          </a:p>
        </p:txBody>
      </p:sp>
    </p:spTree>
    <p:extLst>
      <p:ext uri="{BB962C8B-B14F-4D97-AF65-F5344CB8AC3E}">
        <p14:creationId xmlns:p14="http://schemas.microsoft.com/office/powerpoint/2010/main" xmlns="" val="225902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6158875" cy="517791"/>
          </a:xfrm>
        </p:spPr>
        <p:txBody>
          <a:bodyPr>
            <a:noAutofit/>
          </a:bodyPr>
          <a:lstStyle/>
          <a:p>
            <a:r>
              <a:rPr lang="fr-FR" sz="3200" b="1" dirty="0" smtClean="0"/>
              <a:t>Dunes étoiles</a:t>
            </a:r>
            <a:endParaRPr lang="fr-FR" sz="32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81274" y="-17564"/>
            <a:ext cx="2540325" cy="29851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10178" y="2678523"/>
            <a:ext cx="2482516" cy="29851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158875" y="5412342"/>
            <a:ext cx="294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Direction du vent est variable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0" y="517791"/>
            <a:ext cx="61588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u"/>
            </a:pPr>
            <a:r>
              <a:rPr lang="fr-FR" sz="2200" dirty="0"/>
              <a:t>Les dunes en étoile sont des dunes complexes avec </a:t>
            </a:r>
            <a:r>
              <a:rPr lang="fr-FR" sz="2200" dirty="0" smtClean="0"/>
              <a:t>un monticule </a:t>
            </a:r>
            <a:r>
              <a:rPr lang="fr-FR" sz="2200" dirty="0"/>
              <a:t>central entouré de points rayonnants. </a:t>
            </a:r>
            <a:endParaRPr lang="fr-FR" sz="2200" dirty="0" smtClean="0"/>
          </a:p>
          <a:p>
            <a:pPr marL="285750" indent="-285750" algn="just">
              <a:buFont typeface="Wingdings" charset="2"/>
              <a:buChar char="u"/>
            </a:pPr>
            <a:r>
              <a:rPr lang="fr-FR" sz="2200" dirty="0" smtClean="0"/>
              <a:t> Vue d’en haut, </a:t>
            </a:r>
            <a:r>
              <a:rPr lang="fr-FR" sz="2200" dirty="0"/>
              <a:t>elles </a:t>
            </a:r>
            <a:r>
              <a:rPr lang="fr-FR" sz="2200" dirty="0" smtClean="0"/>
              <a:t>ont la forme </a:t>
            </a:r>
            <a:r>
              <a:rPr lang="fr-FR" sz="2200" dirty="0"/>
              <a:t>d'étoile. </a:t>
            </a:r>
          </a:p>
          <a:p>
            <a:pPr marL="285750" indent="-285750" algn="just">
              <a:buFont typeface="Wingdings" charset="2"/>
              <a:buChar char="u"/>
            </a:pPr>
            <a:r>
              <a:rPr lang="fr-FR" sz="2200" dirty="0" smtClean="0"/>
              <a:t>Les dunes étoiles sont formées </a:t>
            </a:r>
            <a:r>
              <a:rPr lang="fr-FR" sz="2200" dirty="0"/>
              <a:t>par des vents changeants qui créent une forme d'étoile unique</a:t>
            </a:r>
            <a:r>
              <a:rPr lang="fr-FR" sz="2200" dirty="0" smtClean="0"/>
              <a:t>.</a:t>
            </a:r>
            <a:endParaRPr lang="fr-FR" sz="2200" dirty="0"/>
          </a:p>
          <a:p>
            <a:pPr marL="285750" indent="-285750" algn="just">
              <a:buFont typeface="Wingdings" charset="2"/>
              <a:buChar char="u"/>
            </a:pPr>
            <a:r>
              <a:rPr lang="fr-FR" sz="2200" dirty="0" smtClean="0"/>
              <a:t>Les </a:t>
            </a:r>
            <a:r>
              <a:rPr lang="fr-FR" sz="2200" dirty="0"/>
              <a:t>dunes étoilées peuvent atteindre une hauteur de 90 mètres et </a:t>
            </a:r>
            <a:r>
              <a:rPr lang="fr-FR" sz="2200" dirty="0" smtClean="0"/>
              <a:t>s'étendent </a:t>
            </a:r>
            <a:r>
              <a:rPr lang="fr-FR" sz="2200" dirty="0"/>
              <a:t>vers </a:t>
            </a:r>
            <a:r>
              <a:rPr lang="fr-FR" sz="2200" dirty="0" smtClean="0"/>
              <a:t>l’extérieur jusqu'à </a:t>
            </a:r>
            <a:r>
              <a:rPr lang="fr-FR" sz="2200" dirty="0"/>
              <a:t>plus de deux fois leur hauteur.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6183217"/>
            <a:ext cx="9143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Selon Wilson (1973) les dunes étoiles à </a:t>
            </a:r>
            <a:r>
              <a:rPr lang="fr-FR" dirty="0" err="1" smtClean="0"/>
              <a:t>Issaouane</a:t>
            </a:r>
            <a:r>
              <a:rPr lang="fr-FR" dirty="0" smtClean="0"/>
              <a:t>-N-</a:t>
            </a:r>
            <a:r>
              <a:rPr lang="fr-FR" dirty="0" err="1" smtClean="0"/>
              <a:t>Irrararene</a:t>
            </a:r>
            <a:r>
              <a:rPr lang="fr-FR" dirty="0" smtClean="0"/>
              <a:t> (</a:t>
            </a:r>
            <a:r>
              <a:rPr lang="fr-FR" dirty="0" err="1" smtClean="0"/>
              <a:t>Algeria</a:t>
            </a:r>
            <a:r>
              <a:rPr lang="fr-FR" dirty="0" smtClean="0"/>
              <a:t>) ont une hauteur de 300–430 m.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9014" y="2939772"/>
            <a:ext cx="2526104" cy="39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369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lum bright="-24000" contrast="2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3048000" cy="237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5732914" cy="371061"/>
          </a:xfrm>
        </p:spPr>
        <p:txBody>
          <a:bodyPr>
            <a:noAutofit/>
          </a:bodyPr>
          <a:lstStyle/>
          <a:p>
            <a:pPr algn="l"/>
            <a:r>
              <a:rPr lang="fr-FR" sz="3600" b="1" dirty="0" smtClean="0"/>
              <a:t>Dunes transverses</a:t>
            </a:r>
            <a:endParaRPr lang="fr-FR" sz="3600" b="1" dirty="0"/>
          </a:p>
        </p:txBody>
      </p:sp>
      <p:grpSp>
        <p:nvGrpSpPr>
          <p:cNvPr id="8" name="Grouper 7"/>
          <p:cNvGrpSpPr/>
          <p:nvPr/>
        </p:nvGrpSpPr>
        <p:grpSpPr>
          <a:xfrm>
            <a:off x="5732915" y="2557585"/>
            <a:ext cx="3411086" cy="2898837"/>
            <a:chOff x="0" y="457200"/>
            <a:chExt cx="9144000" cy="643572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>
              <a:lum bright="-6000" contrast="6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7200"/>
              <a:ext cx="9144000" cy="643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lèche vers la gauche 4"/>
            <p:cNvSpPr/>
            <p:nvPr/>
          </p:nvSpPr>
          <p:spPr>
            <a:xfrm rot="635850">
              <a:off x="4246147" y="4179089"/>
              <a:ext cx="1608127" cy="301506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Flèche vers la gauche 5"/>
            <p:cNvSpPr/>
            <p:nvPr/>
          </p:nvSpPr>
          <p:spPr>
            <a:xfrm rot="635850">
              <a:off x="3146126" y="2426244"/>
              <a:ext cx="1608127" cy="301506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èche vers la gauche 6"/>
            <p:cNvSpPr/>
            <p:nvPr/>
          </p:nvSpPr>
          <p:spPr>
            <a:xfrm rot="635850">
              <a:off x="1341923" y="4008525"/>
              <a:ext cx="1608127" cy="355317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464794"/>
            <a:ext cx="5732914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fr-FR" sz="2200" dirty="0">
                <a:latin typeface="Times New Roman"/>
                <a:cs typeface="Times New Roman"/>
              </a:rPr>
              <a:t>Des dunes transversales sont créées lorsque les vents soufflent dans une </a:t>
            </a:r>
            <a:r>
              <a:rPr lang="fr-FR" sz="2200" b="1" dirty="0">
                <a:latin typeface="Times New Roman"/>
                <a:cs typeface="Times New Roman"/>
              </a:rPr>
              <a:t>direction constante</a:t>
            </a:r>
            <a:r>
              <a:rPr lang="fr-FR" sz="2200" dirty="0">
                <a:latin typeface="Times New Roman"/>
                <a:cs typeface="Times New Roman"/>
              </a:rPr>
              <a:t> et que </a:t>
            </a:r>
            <a:r>
              <a:rPr lang="fr-FR" sz="2200" b="1" dirty="0">
                <a:latin typeface="Times New Roman"/>
                <a:cs typeface="Times New Roman"/>
              </a:rPr>
              <a:t>le sable est abondant</a:t>
            </a:r>
            <a:r>
              <a:rPr lang="fr-FR" sz="2200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/>
            <a:endParaRPr lang="fr-FR" sz="2200" dirty="0" smtClean="0">
              <a:latin typeface="Times New Roman"/>
              <a:cs typeface="Times New Roman"/>
            </a:endParaRPr>
          </a:p>
          <a:p>
            <a:pPr marL="285750" indent="-285750" algn="just">
              <a:buFont typeface="Wingdings" charset="2"/>
              <a:buChar char="§"/>
            </a:pPr>
            <a:r>
              <a:rPr lang="fr-FR" sz="2200" dirty="0" smtClean="0">
                <a:latin typeface="Times New Roman"/>
                <a:cs typeface="Times New Roman"/>
              </a:rPr>
              <a:t>Les </a:t>
            </a:r>
            <a:r>
              <a:rPr lang="fr-FR" sz="2200" dirty="0">
                <a:latin typeface="Times New Roman"/>
                <a:cs typeface="Times New Roman"/>
              </a:rPr>
              <a:t>dunes transversales forment des crêtes successives séparées les unes des autres par de faibles </a:t>
            </a:r>
            <a:r>
              <a:rPr lang="fr-FR" sz="2200" dirty="0" smtClean="0">
                <a:latin typeface="Times New Roman"/>
                <a:cs typeface="Times New Roman"/>
              </a:rPr>
              <a:t>creux se </a:t>
            </a:r>
            <a:r>
              <a:rPr lang="fr-FR" sz="2200" dirty="0">
                <a:latin typeface="Times New Roman"/>
                <a:cs typeface="Times New Roman"/>
              </a:rPr>
              <a:t>répétant en vagues. </a:t>
            </a:r>
            <a:endParaRPr lang="fr-FR" sz="2200" dirty="0" smtClean="0">
              <a:latin typeface="Times New Roman"/>
              <a:cs typeface="Times New Roman"/>
            </a:endParaRPr>
          </a:p>
          <a:p>
            <a:pPr marL="285750" indent="-285750" algn="just"/>
            <a:endParaRPr lang="fr-FR" sz="2200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 charset="2"/>
              <a:buChar char="§"/>
            </a:pPr>
            <a:r>
              <a:rPr lang="fr-FR" sz="2200" dirty="0" smtClean="0">
                <a:latin typeface="Times New Roman"/>
                <a:cs typeface="Times New Roman"/>
              </a:rPr>
              <a:t>Chaque </a:t>
            </a:r>
            <a:r>
              <a:rPr lang="fr-FR" sz="2200" b="1" dirty="0">
                <a:latin typeface="Times New Roman"/>
                <a:cs typeface="Times New Roman"/>
              </a:rPr>
              <a:t>crête</a:t>
            </a:r>
            <a:r>
              <a:rPr lang="fr-FR" sz="2200" dirty="0">
                <a:latin typeface="Times New Roman"/>
                <a:cs typeface="Times New Roman"/>
              </a:rPr>
              <a:t> de dune est étendue latéralement perpendiculairement à </a:t>
            </a:r>
            <a:r>
              <a:rPr lang="fr-FR" sz="2200" b="1" dirty="0">
                <a:latin typeface="Times New Roman"/>
                <a:cs typeface="Times New Roman"/>
              </a:rPr>
              <a:t>la direction</a:t>
            </a:r>
            <a:r>
              <a:rPr lang="fr-FR" sz="2200" dirty="0">
                <a:latin typeface="Times New Roman"/>
                <a:cs typeface="Times New Roman"/>
              </a:rPr>
              <a:t> du vent transportant le sable. </a:t>
            </a:r>
          </a:p>
          <a:p>
            <a:pPr marL="285750" indent="-285750" algn="just"/>
            <a:endParaRPr lang="fr-FR" sz="2200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 charset="2"/>
              <a:buChar char="§"/>
            </a:pPr>
            <a:r>
              <a:rPr lang="fr-FR" sz="2200" dirty="0">
                <a:latin typeface="Times New Roman"/>
                <a:cs typeface="Times New Roman"/>
              </a:rPr>
              <a:t>Les crêtes de dunes, les faces de glissement et les </a:t>
            </a:r>
            <a:r>
              <a:rPr lang="fr-FR" sz="2200" dirty="0" smtClean="0">
                <a:latin typeface="Times New Roman"/>
                <a:cs typeface="Times New Roman"/>
              </a:rPr>
              <a:t>dépressions  </a:t>
            </a:r>
            <a:r>
              <a:rPr lang="fr-FR" sz="2200" dirty="0" err="1" smtClean="0">
                <a:latin typeface="Times New Roman"/>
                <a:cs typeface="Times New Roman"/>
              </a:rPr>
              <a:t>interdunales</a:t>
            </a:r>
            <a:r>
              <a:rPr lang="fr-FR" sz="2200" dirty="0" smtClean="0">
                <a:latin typeface="Times New Roman"/>
                <a:cs typeface="Times New Roman"/>
              </a:rPr>
              <a:t> </a:t>
            </a:r>
            <a:r>
              <a:rPr lang="fr-FR" sz="2200" dirty="0">
                <a:latin typeface="Times New Roman"/>
                <a:cs typeface="Times New Roman"/>
              </a:rPr>
              <a:t>sont </a:t>
            </a:r>
            <a:r>
              <a:rPr lang="fr-FR" sz="2200" dirty="0" smtClean="0">
                <a:latin typeface="Times New Roman"/>
                <a:cs typeface="Times New Roman"/>
              </a:rPr>
              <a:t>orientées </a:t>
            </a:r>
            <a:r>
              <a:rPr lang="fr-FR" sz="2200" b="1" dirty="0">
                <a:latin typeface="Times New Roman"/>
                <a:cs typeface="Times New Roman"/>
              </a:rPr>
              <a:t>perpendiculairement à la direction des vents </a:t>
            </a:r>
            <a:r>
              <a:rPr lang="fr-FR" sz="2200" dirty="0">
                <a:latin typeface="Times New Roman"/>
                <a:cs typeface="Times New Roman"/>
              </a:rPr>
              <a:t>dominants, d'où </a:t>
            </a:r>
            <a:r>
              <a:rPr lang="fr-FR" sz="2200" dirty="0" smtClean="0">
                <a:latin typeface="Times New Roman"/>
                <a:cs typeface="Times New Roman"/>
              </a:rPr>
              <a:t>leur nom  de dune transversale. </a:t>
            </a:r>
            <a:endParaRPr lang="fr-FR" sz="2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52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036" y="27662"/>
            <a:ext cx="6845653" cy="648199"/>
          </a:xfrm>
        </p:spPr>
        <p:txBody>
          <a:bodyPr>
            <a:normAutofit/>
          </a:bodyPr>
          <a:lstStyle/>
          <a:p>
            <a:pPr algn="l"/>
            <a:r>
              <a:rPr lang="fr-FR" sz="3600" b="1" dirty="0" smtClean="0">
                <a:solidFill>
                  <a:srgbClr val="000000"/>
                </a:solidFill>
              </a:rPr>
              <a:t>Dunes paraboliques</a:t>
            </a:r>
            <a:endParaRPr lang="fr-FR" sz="3600" b="1" dirty="0">
              <a:solidFill>
                <a:srgbClr val="000000"/>
              </a:solidFill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3880655" y="3158782"/>
            <a:ext cx="5210338" cy="3581243"/>
            <a:chOff x="0" y="0"/>
            <a:chExt cx="9144000" cy="685800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lum bright="-12000" contrast="-12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Flèche vers la droite 3"/>
            <p:cNvSpPr/>
            <p:nvPr/>
          </p:nvSpPr>
          <p:spPr>
            <a:xfrm rot="18516201">
              <a:off x="2504162" y="3687004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Flèche vers la droite 4"/>
            <p:cNvSpPr/>
            <p:nvPr/>
          </p:nvSpPr>
          <p:spPr>
            <a:xfrm rot="18179250">
              <a:off x="5390722" y="2957346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Flèche vers la droite 5"/>
            <p:cNvSpPr/>
            <p:nvPr/>
          </p:nvSpPr>
          <p:spPr>
            <a:xfrm rot="18177972">
              <a:off x="7119417" y="5250697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/>
          <p:cNvSpPr/>
          <p:nvPr/>
        </p:nvSpPr>
        <p:spPr>
          <a:xfrm>
            <a:off x="123477" y="970264"/>
            <a:ext cx="90205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fr-FR" sz="2200" dirty="0" smtClean="0"/>
              <a:t>Les </a:t>
            </a:r>
            <a:r>
              <a:rPr lang="fr-FR" sz="2200" dirty="0"/>
              <a:t>dunes paraboliques ressemblent aux </a:t>
            </a:r>
            <a:r>
              <a:rPr lang="fr-FR" sz="2200" dirty="0" err="1" smtClean="0"/>
              <a:t>barchans</a:t>
            </a:r>
            <a:r>
              <a:rPr lang="fr-FR" sz="2200" dirty="0" smtClean="0"/>
              <a:t>, sauf que leur orientation </a:t>
            </a:r>
            <a:r>
              <a:rPr lang="fr-FR" sz="2200" dirty="0"/>
              <a:t>est inversée par rapport à celle des </a:t>
            </a:r>
            <a:r>
              <a:rPr lang="fr-FR" sz="2200" dirty="0" err="1"/>
              <a:t>barchans</a:t>
            </a:r>
            <a:r>
              <a:rPr lang="fr-FR" sz="2200" dirty="0" smtClean="0"/>
              <a:t>. 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477" y="1908313"/>
            <a:ext cx="902052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>
                <a:latin typeface="Times" pitchFamily="18" charset="0"/>
              </a:rPr>
              <a:t>Le corps principal d'une dune parabolique pointe vers le </a:t>
            </a:r>
            <a:r>
              <a:rPr lang="fr-FR" sz="2200" dirty="0" smtClean="0">
                <a:latin typeface="Times" pitchFamily="18" charset="0"/>
              </a:rPr>
              <a:t>vent.</a:t>
            </a:r>
          </a:p>
          <a:p>
            <a:pPr marL="285750" indent="-285750"/>
            <a:endParaRPr lang="fr-FR" sz="2200" dirty="0" smtClean="0">
              <a:latin typeface="Times" pitchFamily="18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>
                <a:latin typeface="Times" pitchFamily="18" charset="0"/>
              </a:rPr>
              <a:t>Vue d’en haut la </a:t>
            </a:r>
            <a:r>
              <a:rPr lang="fr-FR" sz="2200" dirty="0">
                <a:latin typeface="Times" pitchFamily="18" charset="0"/>
              </a:rPr>
              <a:t>face de glissement le long de son bord au vent a une forme </a:t>
            </a:r>
            <a:r>
              <a:rPr lang="fr-FR" sz="2200" dirty="0" smtClean="0">
                <a:latin typeface="Times" pitchFamily="18" charset="0"/>
              </a:rPr>
              <a:t>convexe.</a:t>
            </a:r>
            <a:endParaRPr lang="fr-FR" sz="2200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79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lum bright="-18000" contrast="4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7537" y="4393158"/>
            <a:ext cx="3276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59027"/>
            <a:ext cx="8229600" cy="715616"/>
          </a:xfrm>
        </p:spPr>
        <p:txBody>
          <a:bodyPr>
            <a:noAutofit/>
          </a:bodyPr>
          <a:lstStyle/>
          <a:p>
            <a:pPr algn="l"/>
            <a:r>
              <a:rPr lang="fr-FR" sz="4000" b="1" dirty="0" smtClean="0">
                <a:solidFill>
                  <a:srgbClr val="000000"/>
                </a:solidFill>
              </a:rPr>
              <a:t>Dunes Longitudinales </a:t>
            </a:r>
            <a:r>
              <a:rPr lang="fr-FR" sz="4000" b="1" dirty="0" smtClean="0">
                <a:solidFill>
                  <a:srgbClr val="F9E400"/>
                </a:solidFill>
              </a:rPr>
              <a:t/>
            </a:r>
            <a:br>
              <a:rPr lang="fr-FR" sz="4000" b="1" dirty="0" smtClean="0">
                <a:solidFill>
                  <a:srgbClr val="F9E400"/>
                </a:solidFill>
              </a:rPr>
            </a:br>
            <a:endParaRPr lang="fr-FR" sz="4000" dirty="0">
              <a:solidFill>
                <a:srgbClr val="F9E4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95128"/>
            <a:ext cx="468145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fr-FR" sz="2200" dirty="0"/>
              <a:t>Les dunes longitudinales, également appelées </a:t>
            </a:r>
            <a:r>
              <a:rPr lang="fr-FR" sz="2200" b="1" dirty="0" err="1"/>
              <a:t>Seifs</a:t>
            </a:r>
            <a:r>
              <a:rPr lang="fr-FR" sz="2200" dirty="0"/>
              <a:t>, sont de longues crêtes de sable qui se forment </a:t>
            </a:r>
            <a:r>
              <a:rPr lang="fr-FR" sz="2200" b="1" dirty="0"/>
              <a:t>parallèlement</a:t>
            </a:r>
            <a:r>
              <a:rPr lang="fr-FR" sz="2200" dirty="0"/>
              <a:t> au vent dominant</a:t>
            </a:r>
            <a:r>
              <a:rPr lang="fr-FR" sz="2200" dirty="0" smtClean="0"/>
              <a:t>.</a:t>
            </a:r>
          </a:p>
          <a:p>
            <a:pPr marL="285750" indent="-285750" algn="just">
              <a:buFont typeface="Wingdings" charset="2"/>
              <a:buChar char="§"/>
            </a:pPr>
            <a:endParaRPr lang="fr-FR" sz="2200" dirty="0" smtClean="0"/>
          </a:p>
          <a:p>
            <a:pPr marL="285750" indent="-285750" algn="just">
              <a:buFont typeface="Wingdings" charset="2"/>
              <a:buChar char="§"/>
            </a:pPr>
            <a:r>
              <a:rPr lang="fr-FR" sz="2200" dirty="0" smtClean="0"/>
              <a:t>Elles se </a:t>
            </a:r>
            <a:r>
              <a:rPr lang="fr-FR" sz="2200" dirty="0"/>
              <a:t>forment dans des zones où l’offre de sable est modérée et mesurent de 5 à 10 mètres de hauteur à 100 mètres de hauteur et de largeur.</a:t>
            </a:r>
          </a:p>
        </p:txBody>
      </p:sp>
      <p:pic>
        <p:nvPicPr>
          <p:cNvPr id="7" name="Picture 10" descr="long863812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0539" y="1259447"/>
            <a:ext cx="4333461" cy="41044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Flèche vers le haut 7"/>
          <p:cNvSpPr/>
          <p:nvPr/>
        </p:nvSpPr>
        <p:spPr>
          <a:xfrm rot="1105056">
            <a:off x="6019605" y="1550779"/>
            <a:ext cx="125675" cy="282777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7321801">
            <a:off x="4372161" y="2724987"/>
            <a:ext cx="28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Direction du Vent  dominant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161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90600"/>
            <a:ext cx="55626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fr-FR" sz="2200" dirty="0" smtClean="0"/>
          </a:p>
          <a:p>
            <a:pPr algn="just"/>
            <a:r>
              <a:rPr lang="fr-FR" sz="2200" dirty="0" smtClean="0"/>
              <a:t>  En plus d'être à sec</a:t>
            </a:r>
          </a:p>
          <a:p>
            <a:pPr algn="just"/>
            <a:r>
              <a:rPr lang="fr-FR" sz="2200" dirty="0" smtClean="0"/>
              <a:t>&gt;  Regroupe quelques plantes</a:t>
            </a:r>
          </a:p>
          <a:p>
            <a:pPr marL="285750" indent="-285750" algn="just">
              <a:buFont typeface="Wingdings" charset="0"/>
              <a:buChar char="Ø"/>
            </a:pPr>
            <a:r>
              <a:rPr lang="fr-FR" sz="2200" dirty="0" smtClean="0"/>
              <a:t>Milieu composé de roche presque continue</a:t>
            </a:r>
          </a:p>
          <a:p>
            <a:pPr algn="just"/>
            <a:r>
              <a:rPr lang="fr-FR" sz="2200" dirty="0"/>
              <a:t> </a:t>
            </a:r>
            <a:r>
              <a:rPr lang="fr-FR" sz="2200" dirty="0" smtClean="0"/>
              <a:t>     et / ou des expositions de sable</a:t>
            </a:r>
          </a:p>
          <a:p>
            <a:pPr marL="285750" indent="-285750" algn="just">
              <a:buFont typeface="Wingdings" charset="0"/>
              <a:buChar char="Ø"/>
            </a:pPr>
            <a:r>
              <a:rPr lang="fr-FR" sz="2200" dirty="0" smtClean="0"/>
              <a:t>Des sols peu  développés (pédogénèse lente et difficile)</a:t>
            </a:r>
          </a:p>
          <a:p>
            <a:pPr marL="285750" indent="-285750" algn="just">
              <a:buFont typeface="Wingdings" charset="0"/>
              <a:buChar char="Ø"/>
            </a:pPr>
            <a:endParaRPr lang="fr-FR" sz="2200" dirty="0" smtClean="0"/>
          </a:p>
          <a:p>
            <a:pPr marL="285750" indent="-285750" algn="just">
              <a:buFont typeface="Wingdings" charset="2"/>
              <a:buChar char="Ø"/>
            </a:pPr>
            <a:r>
              <a:rPr lang="fr-FR" sz="2200" dirty="0" smtClean="0"/>
              <a:t>Altération, érosion, et dépôt</a:t>
            </a:r>
          </a:p>
          <a:p>
            <a:pPr algn="just"/>
            <a:r>
              <a:rPr lang="fr-FR" sz="2200" dirty="0" smtClean="0"/>
              <a:t>Sont encore fonctionnelles, mais plus lentement.</a:t>
            </a:r>
          </a:p>
          <a:p>
            <a:pPr algn="just"/>
            <a:r>
              <a:rPr lang="fr-FR" sz="2200" dirty="0" smtClean="0"/>
              <a:t>&gt; c’est un milieu en équilibre avec le </a:t>
            </a:r>
            <a:r>
              <a:rPr lang="fr-FR" sz="2200" dirty="0" smtClean="0"/>
              <a:t>climat local</a:t>
            </a:r>
            <a:endParaRPr lang="fr-FR" sz="22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372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latin typeface="Cooper Std Black"/>
                <a:cs typeface="Cooper Std Black"/>
              </a:rPr>
              <a:t>Caractéristiques des déserts</a:t>
            </a:r>
            <a:endParaRPr lang="fr-FR" sz="2400" b="1" i="1" dirty="0">
              <a:latin typeface="Cooper Std Black"/>
              <a:cs typeface="Cooper Std Black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410001"/>
            <a:ext cx="3556000" cy="240930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3234226"/>
            <a:ext cx="3556000" cy="24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2665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5136" y="0"/>
            <a:ext cx="7374835" cy="467836"/>
          </a:xfrm>
        </p:spPr>
        <p:txBody>
          <a:bodyPr>
            <a:noAutofit/>
          </a:bodyPr>
          <a:lstStyle/>
          <a:p>
            <a:pPr algn="l"/>
            <a:r>
              <a:rPr lang="fr-FR" sz="3600" dirty="0"/>
              <a:t>Dépôts de </a:t>
            </a:r>
            <a:r>
              <a:rPr lang="fr-FR" sz="3600" dirty="0" err="1"/>
              <a:t>Loess</a:t>
            </a:r>
            <a:r>
              <a:rPr lang="fr-FR" sz="3600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-442" y="601324"/>
            <a:ext cx="580435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fr-FR" sz="2200" dirty="0"/>
              <a:t>Les dépôts de </a:t>
            </a:r>
            <a:r>
              <a:rPr lang="fr-FR" sz="2200" dirty="0" err="1"/>
              <a:t>Loess</a:t>
            </a:r>
            <a:r>
              <a:rPr lang="fr-FR" sz="2200" dirty="0"/>
              <a:t> sont des accumulations importantes de </a:t>
            </a:r>
            <a:r>
              <a:rPr lang="fr-FR" sz="2200" b="1" dirty="0"/>
              <a:t>limon</a:t>
            </a:r>
            <a:r>
              <a:rPr lang="fr-FR" sz="2200" dirty="0"/>
              <a:t> </a:t>
            </a:r>
            <a:r>
              <a:rPr lang="fr-FR" sz="2200" dirty="0" smtClean="0"/>
              <a:t>transporté  </a:t>
            </a:r>
            <a:r>
              <a:rPr lang="fr-FR" sz="2200" dirty="0"/>
              <a:t>par le vent </a:t>
            </a:r>
            <a:r>
              <a:rPr lang="fr-FR" sz="2200" dirty="0">
                <a:latin typeface="Times New Roman"/>
                <a:cs typeface="Times New Roman"/>
              </a:rPr>
              <a:t>sur des centaines ou des milliers de kilomètres avant de les déposer. </a:t>
            </a:r>
            <a:endParaRPr lang="fr-FR" sz="2200" dirty="0" smtClean="0">
              <a:latin typeface="Times New Roman"/>
              <a:cs typeface="Times New Roman"/>
            </a:endParaRPr>
          </a:p>
          <a:p>
            <a:pPr marL="285750" indent="-285750" algn="just"/>
            <a:endParaRPr lang="fr-FR" sz="2200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 charset="2"/>
              <a:buChar char="§"/>
            </a:pPr>
            <a:r>
              <a:rPr lang="fr-FR" sz="2200" dirty="0" smtClean="0">
                <a:latin typeface="Times New Roman"/>
                <a:cs typeface="Times New Roman"/>
              </a:rPr>
              <a:t>Finalement</a:t>
            </a:r>
            <a:r>
              <a:rPr lang="fr-FR" sz="2200" dirty="0">
                <a:latin typeface="Times New Roman"/>
                <a:cs typeface="Times New Roman"/>
              </a:rPr>
              <a:t>, ces particules se déposent pour former une couche de </a:t>
            </a:r>
            <a:r>
              <a:rPr lang="fr-FR" sz="2200" b="1" dirty="0" err="1">
                <a:latin typeface="Times New Roman"/>
                <a:cs typeface="Times New Roman"/>
              </a:rPr>
              <a:t>loess</a:t>
            </a:r>
            <a:r>
              <a:rPr lang="fr-FR" sz="2200" b="1" dirty="0">
                <a:latin typeface="Times New Roman"/>
                <a:cs typeface="Times New Roman"/>
              </a:rPr>
              <a:t> beige ou grisâtre</a:t>
            </a:r>
            <a:r>
              <a:rPr lang="fr-FR" sz="2200" dirty="0">
                <a:latin typeface="Times New Roman"/>
                <a:cs typeface="Times New Roman"/>
              </a:rPr>
              <a:t> qui peut recouvrir ou enterrer la topographie existante sur de vastes zones</a:t>
            </a:r>
            <a:r>
              <a:rPr lang="fr-FR" sz="2200" dirty="0" smtClean="0">
                <a:latin typeface="Times New Roman"/>
                <a:cs typeface="Times New Roman"/>
              </a:rPr>
              <a:t>.</a:t>
            </a:r>
          </a:p>
          <a:p>
            <a:pPr algn="just"/>
            <a:endParaRPr lang="fr-FR" sz="2200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 charset="2"/>
              <a:buChar char="§"/>
            </a:pPr>
            <a:r>
              <a:rPr lang="fr-FR" sz="2200" dirty="0" smtClean="0">
                <a:latin typeface="Times New Roman"/>
                <a:cs typeface="Times New Roman"/>
              </a:rPr>
              <a:t> </a:t>
            </a:r>
            <a:r>
              <a:rPr lang="fr-FR" sz="2200" dirty="0">
                <a:latin typeface="Times New Roman"/>
                <a:cs typeface="Times New Roman"/>
              </a:rPr>
              <a:t>L'épaisseur de ces </a:t>
            </a:r>
            <a:r>
              <a:rPr lang="fr-FR" sz="2200" b="1" dirty="0">
                <a:latin typeface="Times New Roman"/>
                <a:cs typeface="Times New Roman"/>
              </a:rPr>
              <a:t>dépôts</a:t>
            </a:r>
            <a:r>
              <a:rPr lang="fr-FR" sz="2200" dirty="0">
                <a:latin typeface="Times New Roman"/>
                <a:cs typeface="Times New Roman"/>
              </a:rPr>
              <a:t> varie de quelques centimètres ou moins à plus de 100 mètres.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5803916" y="269056"/>
            <a:ext cx="3154363" cy="4621978"/>
            <a:chOff x="3456" y="240"/>
            <a:chExt cx="1987" cy="2448"/>
          </a:xfrm>
        </p:grpSpPr>
        <p:pic>
          <p:nvPicPr>
            <p:cNvPr id="5" name="Picture 10" descr="PICT081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56" y="240"/>
              <a:ext cx="1987" cy="24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Line 14"/>
            <p:cNvSpPr>
              <a:spLocks noChangeShapeType="1"/>
            </p:cNvSpPr>
            <p:nvPr/>
          </p:nvSpPr>
          <p:spPr bwMode="auto">
            <a:xfrm>
              <a:off x="4032" y="1680"/>
              <a:ext cx="96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4224" y="1200"/>
              <a:ext cx="52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A5002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Loess</a:t>
              </a:r>
            </a:p>
          </p:txBody>
        </p:sp>
        <p:sp>
          <p:nvSpPr>
            <p:cNvPr id="8" name="Text Box 17"/>
            <p:cNvSpPr txBox="1">
              <a:spLocks noChangeArrowheads="1"/>
            </p:cNvSpPr>
            <p:nvPr/>
          </p:nvSpPr>
          <p:spPr bwMode="auto">
            <a:xfrm>
              <a:off x="4080" y="1824"/>
              <a:ext cx="87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A5002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Sandstone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-442" y="5049079"/>
            <a:ext cx="91444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fr-FR" sz="2200" dirty="0">
                <a:solidFill>
                  <a:prstClr val="black"/>
                </a:solidFill>
              </a:rPr>
              <a:t>Les dépôts de </a:t>
            </a:r>
            <a:r>
              <a:rPr lang="fr-FR" sz="2200" dirty="0" err="1">
                <a:solidFill>
                  <a:prstClr val="black"/>
                </a:solidFill>
              </a:rPr>
              <a:t>Loess</a:t>
            </a:r>
            <a:r>
              <a:rPr lang="fr-FR" sz="2200" dirty="0">
                <a:solidFill>
                  <a:prstClr val="black"/>
                </a:solidFill>
              </a:rPr>
              <a:t> proviennent généralement de </a:t>
            </a:r>
            <a:r>
              <a:rPr lang="fr-FR" sz="2200" dirty="0" smtClean="0">
                <a:solidFill>
                  <a:prstClr val="black"/>
                </a:solidFill>
              </a:rPr>
              <a:t>terraines </a:t>
            </a:r>
            <a:r>
              <a:rPr lang="fr-FR" sz="2200" dirty="0">
                <a:solidFill>
                  <a:prstClr val="black"/>
                </a:solidFill>
              </a:rPr>
              <a:t>glaciaires ou désertiques,</a:t>
            </a:r>
            <a:endParaRPr lang="fr-FR" sz="2200" dirty="0"/>
          </a:p>
        </p:txBody>
      </p:sp>
      <p:sp>
        <p:nvSpPr>
          <p:cNvPr id="12" name="Rectangle 11"/>
          <p:cNvSpPr/>
          <p:nvPr/>
        </p:nvSpPr>
        <p:spPr>
          <a:xfrm>
            <a:off x="-442" y="5871528"/>
            <a:ext cx="91444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fr-FR" sz="2200" dirty="0"/>
              <a:t>Le </a:t>
            </a:r>
            <a:r>
              <a:rPr lang="fr-FR" sz="2200" dirty="0" smtClean="0"/>
              <a:t>dépôt </a:t>
            </a:r>
            <a:r>
              <a:rPr lang="fr-FR" sz="2200" dirty="0"/>
              <a:t>le plus important </a:t>
            </a:r>
            <a:r>
              <a:rPr lang="fr-FR" sz="2200" dirty="0" smtClean="0"/>
              <a:t>de </a:t>
            </a:r>
            <a:r>
              <a:rPr lang="fr-FR" sz="2200" dirty="0" err="1"/>
              <a:t>loess</a:t>
            </a:r>
            <a:r>
              <a:rPr lang="fr-FR" sz="2200" dirty="0"/>
              <a:t> </a:t>
            </a:r>
            <a:r>
              <a:rPr lang="fr-FR" sz="2200" dirty="0" smtClean="0"/>
              <a:t>se </a:t>
            </a:r>
            <a:r>
              <a:rPr lang="fr-FR" sz="2200" dirty="0"/>
              <a:t>trouve dans l'ouest et le nord de la Chine et contient des sédiments soufflés des déserts de l'Asie centrale.</a:t>
            </a:r>
          </a:p>
        </p:txBody>
      </p:sp>
    </p:spTree>
    <p:extLst>
      <p:ext uri="{BB962C8B-B14F-4D97-AF65-F5344CB8AC3E}">
        <p14:creationId xmlns:p14="http://schemas.microsoft.com/office/powerpoint/2010/main" xmlns="" val="839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Origines de la sécheresse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60801" y="1555491"/>
            <a:ext cx="568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Les origines de la sécheresse sont multiples: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1112926" y="2422396"/>
            <a:ext cx="38908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fr-FR" sz="2800" dirty="0" smtClean="0"/>
              <a:t>Origine anticyclonique</a:t>
            </a:r>
          </a:p>
          <a:p>
            <a:pPr marL="457200" indent="-457200">
              <a:buFont typeface="Wingdings" charset="2"/>
              <a:buChar char="ü"/>
            </a:pPr>
            <a:r>
              <a:rPr lang="fr-FR" sz="2800" dirty="0" smtClean="0"/>
              <a:t>Position d’abri</a:t>
            </a:r>
          </a:p>
          <a:p>
            <a:pPr marL="457200" indent="-457200">
              <a:buFont typeface="Wingdings" charset="2"/>
              <a:buChar char="ü"/>
            </a:pPr>
            <a:r>
              <a:rPr lang="fr-FR" sz="2800" dirty="0" smtClean="0"/>
              <a:t>Position littorale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xmlns="" val="259395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895" y="1720199"/>
            <a:ext cx="4407106" cy="25558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Origine anticyclonique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0" y="3733800"/>
            <a:ext cx="472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L'anticyclone des Açores influence également la météorologie et la climatologie de l'extrême Nord de l'Afrique. Au nord-ouest, il dirige sur la côte occidentale du continent des courants d'air maritime : l'alizé </a:t>
            </a:r>
            <a:r>
              <a:rPr lang="fr-FR" sz="2000" dirty="0" smtClean="0"/>
              <a:t>atlantique. </a:t>
            </a:r>
            <a:r>
              <a:rPr lang="fr-FR" sz="2000" dirty="0"/>
              <a:t>Il est en partie responsable </a:t>
            </a:r>
            <a:r>
              <a:rPr lang="fr-FR" sz="2000" dirty="0" smtClean="0"/>
              <a:t>de l’aridité de l’ouest du Sahara.</a:t>
            </a:r>
            <a:endParaRPr 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6895" y="4276031"/>
            <a:ext cx="4407106" cy="250762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6096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200" dirty="0" smtClean="0"/>
              <a:t>Dans les régions soumises à de hautes pressions (zones tropicales </a:t>
            </a:r>
            <a:r>
              <a:rPr lang="fr-FR" sz="2200" dirty="0" smtClean="0"/>
              <a:t>et subtropicales</a:t>
            </a:r>
            <a:r>
              <a:rPr lang="fr-FR" sz="2200" dirty="0" smtClean="0"/>
              <a:t>) </a:t>
            </a:r>
            <a:r>
              <a:rPr lang="fr-FR" sz="2200" dirty="0" smtClean="0"/>
              <a:t>l’air  </a:t>
            </a:r>
            <a:r>
              <a:rPr lang="fr-FR" sz="2200" dirty="0" smtClean="0"/>
              <a:t>descendant se réchauffe au niveau des basses altitudes </a:t>
            </a:r>
            <a:r>
              <a:rPr lang="fr-FR" sz="2200" dirty="0" smtClean="0"/>
              <a:t>et ne </a:t>
            </a:r>
            <a:r>
              <a:rPr lang="fr-FR" sz="2200" dirty="0" smtClean="0"/>
              <a:t>peut donc permettre la </a:t>
            </a:r>
            <a:r>
              <a:rPr lang="fr-FR" sz="2200" dirty="0" smtClean="0"/>
              <a:t> condensation </a:t>
            </a:r>
            <a:r>
              <a:rPr lang="fr-FR" sz="2200" dirty="0" smtClean="0"/>
              <a:t>de la vapeur d’eau qu’il contient.</a:t>
            </a:r>
            <a:endParaRPr lang="fr-FR" sz="22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2057400"/>
            <a:ext cx="4724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smtClean="0"/>
              <a:t>Cette cause de sécheresse affectent  les zones </a:t>
            </a:r>
            <a:r>
              <a:rPr lang="fr-FR" sz="2000" dirty="0" smtClean="0"/>
              <a:t>voisines  </a:t>
            </a:r>
            <a:r>
              <a:rPr lang="fr-FR" sz="2000" dirty="0" smtClean="0"/>
              <a:t>des tropiques/ Australie, Sahara, SW des </a:t>
            </a:r>
            <a:r>
              <a:rPr lang="fr-FR" sz="2000" dirty="0" smtClean="0"/>
              <a:t>USA et </a:t>
            </a:r>
            <a:r>
              <a:rPr lang="fr-FR" sz="2000" dirty="0"/>
              <a:t> </a:t>
            </a:r>
            <a:r>
              <a:rPr lang="fr-FR" sz="2000" dirty="0" smtClean="0"/>
              <a:t>le </a:t>
            </a:r>
            <a:r>
              <a:rPr lang="fr-FR" sz="2000" dirty="0" smtClean="0"/>
              <a:t>nord du Mexique. cales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xmlns="" val="233536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l="7497" t="22542" r="8102"/>
          <a:stretch/>
        </p:blipFill>
        <p:spPr>
          <a:xfrm>
            <a:off x="762000" y="2500961"/>
            <a:ext cx="8382000" cy="37474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Position d’abri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-1" y="609600"/>
            <a:ext cx="91440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Le </a:t>
            </a:r>
            <a:r>
              <a:rPr lang="fr-FR" sz="2000" dirty="0" smtClean="0"/>
              <a:t>deuxième </a:t>
            </a:r>
            <a:r>
              <a:rPr lang="fr-FR" sz="2000" dirty="0"/>
              <a:t>grand facteur de distribution des climats est l'altitude </a:t>
            </a:r>
            <a:r>
              <a:rPr lang="fr-FR" sz="2000" dirty="0" smtClean="0"/>
              <a:t>:</a:t>
            </a:r>
          </a:p>
          <a:p>
            <a:pPr algn="just"/>
            <a:endParaRPr lang="fr-FR" sz="2000" dirty="0"/>
          </a:p>
          <a:p>
            <a:pPr algn="just"/>
            <a:r>
              <a:rPr lang="fr-FR" sz="2000" dirty="0" smtClean="0"/>
              <a:t>L'air qui doit traverser des montagnes côtières perd beaucoup de son humidité, ainsi quand il arrive sur les régions de l'intérieur, il est plus sec.</a:t>
            </a:r>
          </a:p>
          <a:p>
            <a:pPr algn="just"/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6436229" y="1796967"/>
            <a:ext cx="3040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zones à l’abri des influences océaniques  sont arides ou semi-arides</a:t>
            </a:r>
            <a:endParaRPr lang="fr-FR" b="1" dirty="0"/>
          </a:p>
        </p:txBody>
      </p:sp>
      <p:sp>
        <p:nvSpPr>
          <p:cNvPr id="11" name="Rectangle 10"/>
          <p:cNvSpPr/>
          <p:nvPr/>
        </p:nvSpPr>
        <p:spPr>
          <a:xfrm>
            <a:off x="2286000" y="2828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13" name="Flèche vers le bas 12"/>
          <p:cNvSpPr/>
          <p:nvPr/>
        </p:nvSpPr>
        <p:spPr>
          <a:xfrm>
            <a:off x="7050716" y="2640041"/>
            <a:ext cx="405891" cy="6727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0" y="6211669"/>
            <a:ext cx="9021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Déserts abrités de la pluie se produisent dans des endroits sous le vent des grandes chaînes de montagnes comme l'Himalaya, Sierra Nevada et des Andes.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xmlns="" val="294799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865" y="88901"/>
            <a:ext cx="8229600" cy="59689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Position littorale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0" y="609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smtClean="0"/>
              <a:t>Lorsque la côte  est longée par un courant froid, celui-ci crée une situation défavorable aux précipitations . L’air qui se refroidie au contact de ce courant tend à stagner à basse altitude. Il se crée alors une situation semblable avec les </a:t>
            </a:r>
            <a:r>
              <a:rPr lang="fr-FR" sz="2000" dirty="0" smtClean="0"/>
              <a:t>régions anticycloniques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1841242"/>
            <a:ext cx="36047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smtClean="0"/>
              <a:t>Cette situation est présente le long de la côte du Pérou et </a:t>
            </a:r>
            <a:r>
              <a:rPr lang="fr-FR" sz="2000" dirty="0" smtClean="0"/>
              <a:t>du Chili</a:t>
            </a:r>
            <a:r>
              <a:rPr lang="fr-FR" sz="2000" dirty="0" smtClean="0"/>
              <a:t>. Trois facteurs favorisent </a:t>
            </a:r>
            <a:r>
              <a:rPr lang="fr-FR" sz="2000" dirty="0" smtClean="0"/>
              <a:t> cette </a:t>
            </a:r>
            <a:r>
              <a:rPr lang="fr-FR" sz="2000" dirty="0" smtClean="0"/>
              <a:t>situation:</a:t>
            </a:r>
          </a:p>
          <a:p>
            <a:pPr algn="just"/>
            <a:r>
              <a:rPr lang="fr-FR" sz="2000" dirty="0"/>
              <a:t> </a:t>
            </a:r>
            <a:r>
              <a:rPr lang="fr-FR" sz="2000" dirty="0" smtClean="0"/>
              <a:t>- présence d’un courant froid </a:t>
            </a:r>
            <a:r>
              <a:rPr lang="fr-FR" sz="2000" dirty="0" smtClean="0"/>
              <a:t>et constant </a:t>
            </a:r>
            <a:r>
              <a:rPr lang="fr-FR" sz="2000" dirty="0" smtClean="0"/>
              <a:t>(courant de </a:t>
            </a:r>
            <a:r>
              <a:rPr lang="fr-FR" sz="2000" dirty="0" err="1" smtClean="0"/>
              <a:t>humboldt</a:t>
            </a:r>
            <a:r>
              <a:rPr lang="fr-FR" sz="2000" dirty="0" smtClean="0"/>
              <a:t>),</a:t>
            </a:r>
          </a:p>
          <a:p>
            <a:pPr marL="285750" indent="-285750" algn="just">
              <a:buFontTx/>
              <a:buChar char="-"/>
            </a:pPr>
            <a:r>
              <a:rPr lang="fr-FR" sz="2000" dirty="0" smtClean="0"/>
              <a:t>Présence d’une chaine de montagnes « les Andes » massives et élevées longeant le </a:t>
            </a:r>
            <a:r>
              <a:rPr lang="fr-FR" sz="2000" dirty="0" smtClean="0"/>
              <a:t>littoral et </a:t>
            </a:r>
            <a:r>
              <a:rPr lang="fr-FR" sz="2000" dirty="0" smtClean="0"/>
              <a:t>qui cloisonne la circulation à basse altitude.</a:t>
            </a:r>
          </a:p>
          <a:p>
            <a:pPr algn="just"/>
            <a:r>
              <a:rPr lang="fr-FR" sz="2000" dirty="0" smtClean="0"/>
              <a:t>- présence d’un anticyclone zonal, tropical, sur l’océan pacifique  par des latitudes 30° et 40°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831" y="1728412"/>
            <a:ext cx="5517170" cy="51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11447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2043</Words>
  <Application>Microsoft Office PowerPoint</Application>
  <PresentationFormat>Affichage à l'écran (4:3)</PresentationFormat>
  <Paragraphs>231</Paragraphs>
  <Slides>50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1" baseType="lpstr">
      <vt:lpstr>Thème Office</vt:lpstr>
      <vt:lpstr>Chapitre:5. Reliefs arides et processus éoliens</vt:lpstr>
      <vt:lpstr> Domaine Xérique</vt:lpstr>
      <vt:lpstr>Le domaine xérique</vt:lpstr>
      <vt:lpstr>Diapositive 4</vt:lpstr>
      <vt:lpstr>Diapositive 5</vt:lpstr>
      <vt:lpstr>Origines de la sécheresse</vt:lpstr>
      <vt:lpstr>Origine anticyclonique </vt:lpstr>
      <vt:lpstr>Position d’abri </vt:lpstr>
      <vt:lpstr>Position littorale</vt:lpstr>
      <vt:lpstr>Diapositive 10</vt:lpstr>
      <vt:lpstr>Distribution des Régions Arides et Semi-arides</vt:lpstr>
      <vt:lpstr>Diapositive 12</vt:lpstr>
      <vt:lpstr>LES PARTICULARITÉS DE LA MORPHOGÉNÈSE DÉSERTIQUES</vt:lpstr>
      <vt:lpstr>Diapositive 14</vt:lpstr>
      <vt:lpstr>Nil : un écoulement exotique</vt:lpstr>
      <vt:lpstr>Diapositive 16</vt:lpstr>
      <vt:lpstr>Diapositive 17</vt:lpstr>
      <vt:lpstr>Diapositive 18</vt:lpstr>
      <vt:lpstr>ÉROSION ÉOLIENNE </vt:lpstr>
      <vt:lpstr>Diapositive 20</vt:lpstr>
      <vt:lpstr>LES REGS</vt:lpstr>
      <vt:lpstr>Reliefs structuraux : </vt:lpstr>
      <vt:lpstr>Reliefs structuraux : </vt:lpstr>
      <vt:lpstr>Reliefs structuraux : </vt:lpstr>
      <vt:lpstr>Gara</vt:lpstr>
      <vt:lpstr>Diapositive 26</vt:lpstr>
      <vt:lpstr> Reliefs structuraux : </vt:lpstr>
      <vt:lpstr>LES SEBKHAS</vt:lpstr>
      <vt:lpstr>Localisation des chotts</vt:lpstr>
      <vt:lpstr>Diapositive 30</vt:lpstr>
      <vt:lpstr> Reliefs non structuraux : </vt:lpstr>
      <vt:lpstr>Reliefs non structuraux : </vt:lpstr>
      <vt:lpstr>Diapositive 33</vt:lpstr>
      <vt:lpstr>Modelés et processus d’accumulation</vt:lpstr>
      <vt:lpstr>Modes de transport des sédiments éoliens</vt:lpstr>
      <vt:lpstr>Diapositive 36</vt:lpstr>
      <vt:lpstr>Diapositive 37</vt:lpstr>
      <vt:lpstr>Diapositive 38</vt:lpstr>
      <vt:lpstr>Diapositive 39</vt:lpstr>
      <vt:lpstr>Dépôts de vent </vt:lpstr>
      <vt:lpstr>Classification des dunes</vt:lpstr>
      <vt:lpstr>Classification morphodynamique </vt:lpstr>
      <vt:lpstr>Classification morphologique</vt:lpstr>
      <vt:lpstr>Nebka</vt:lpstr>
      <vt:lpstr>Barkhanes</vt:lpstr>
      <vt:lpstr>Dunes étoiles</vt:lpstr>
      <vt:lpstr>Dunes transverses</vt:lpstr>
      <vt:lpstr>Dunes paraboliques</vt:lpstr>
      <vt:lpstr>Dunes Longitudinales  </vt:lpstr>
      <vt:lpstr>Dépôts de Loess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Chapitre:5. Reliefs arides et processus éoliens</dc:title>
  <dc:creator>saci</dc:creator>
  <cp:lastModifiedBy>saci</cp:lastModifiedBy>
  <cp:revision>1</cp:revision>
  <dcterms:created xsi:type="dcterms:W3CDTF">2020-04-17T16:45:08Z</dcterms:created>
  <dcterms:modified xsi:type="dcterms:W3CDTF">2020-04-17T17:21:39Z</dcterms:modified>
</cp:coreProperties>
</file>